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7" r:id="rId1"/>
  </p:sldMasterIdLst>
  <p:notesMasterIdLst>
    <p:notesMasterId r:id="rId53"/>
  </p:notesMasterIdLst>
  <p:sldIdLst>
    <p:sldId id="256" r:id="rId2"/>
    <p:sldId id="325" r:id="rId3"/>
    <p:sldId id="324" r:id="rId4"/>
    <p:sldId id="291" r:id="rId5"/>
    <p:sldId id="290" r:id="rId6"/>
    <p:sldId id="326" r:id="rId7"/>
    <p:sldId id="327" r:id="rId8"/>
    <p:sldId id="329" r:id="rId9"/>
    <p:sldId id="321" r:id="rId10"/>
    <p:sldId id="330" r:id="rId11"/>
    <p:sldId id="296" r:id="rId12"/>
    <p:sldId id="332" r:id="rId13"/>
    <p:sldId id="297" r:id="rId14"/>
    <p:sldId id="341" r:id="rId15"/>
    <p:sldId id="269" r:id="rId16"/>
    <p:sldId id="263" r:id="rId17"/>
    <p:sldId id="342" r:id="rId18"/>
    <p:sldId id="333" r:id="rId19"/>
    <p:sldId id="301" r:id="rId20"/>
    <p:sldId id="306" r:id="rId21"/>
    <p:sldId id="309" r:id="rId22"/>
    <p:sldId id="337" r:id="rId23"/>
    <p:sldId id="312" r:id="rId24"/>
    <p:sldId id="338" r:id="rId25"/>
    <p:sldId id="315" r:id="rId26"/>
    <p:sldId id="339" r:id="rId27"/>
    <p:sldId id="340" r:id="rId28"/>
    <p:sldId id="317" r:id="rId29"/>
    <p:sldId id="343" r:id="rId30"/>
    <p:sldId id="320" r:id="rId31"/>
    <p:sldId id="288" r:id="rId32"/>
    <p:sldId id="257" r:id="rId33"/>
    <p:sldId id="335" r:id="rId34"/>
    <p:sldId id="264" r:id="rId35"/>
    <p:sldId id="266" r:id="rId36"/>
    <p:sldId id="267" r:id="rId37"/>
    <p:sldId id="300" r:id="rId38"/>
    <p:sldId id="268" r:id="rId39"/>
    <p:sldId id="334" r:id="rId40"/>
    <p:sldId id="303" r:id="rId41"/>
    <p:sldId id="304" r:id="rId42"/>
    <p:sldId id="305" r:id="rId43"/>
    <p:sldId id="307" r:id="rId44"/>
    <p:sldId id="308" r:id="rId45"/>
    <p:sldId id="310" r:id="rId46"/>
    <p:sldId id="311" r:id="rId47"/>
    <p:sldId id="313" r:id="rId48"/>
    <p:sldId id="314" r:id="rId49"/>
    <p:sldId id="316" r:id="rId50"/>
    <p:sldId id="318" r:id="rId51"/>
    <p:sldId id="319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2"/>
    <a:srgbClr val="F8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35" autoAdjust="0"/>
    <p:restoredTop sz="94740" autoAdjust="0"/>
  </p:normalViewPr>
  <p:slideViewPr>
    <p:cSldViewPr snapToGrid="0" snapToObjects="1">
      <p:cViewPr varScale="1">
        <p:scale>
          <a:sx n="108" d="100"/>
          <a:sy n="108" d="100"/>
        </p:scale>
        <p:origin x="46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0F2BC-38BE-4C4C-ADB0-8EC91074ADCE}" type="datetimeFigureOut">
              <a:rPr lang="nl-NL" smtClean="0"/>
              <a:t>5-3-2020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7C601-116E-48D4-B323-C0C628FA51C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8122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7C601-116E-48D4-B323-C0C628FA51CE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63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2C5-518F-4B07-A92A-3980878D4028}" type="datetime1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43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66AB-D711-4E02-8C77-A30297305C6A}" type="datetime1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42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BB7B7-FA77-4753-8B1D-03667A30B07F}" type="datetime1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0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704F-4530-4528-9C1E-585F5462F277}" type="datetime1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4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4508C-9C77-4C1D-8D66-F923A2A15503}" type="datetime1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67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5605-F537-46CB-8347-95C9D38132E2}" type="datetime1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24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159A-6BB3-421A-B18A-514CE057F704}" type="datetime1">
              <a:rPr lang="en-US" smtClean="0"/>
              <a:t>3/5/2020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73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836AC-E053-4D8F-BC1D-312733625A84}" type="datetime1">
              <a:rPr lang="en-US" smtClean="0"/>
              <a:t>3/5/2020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57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BC159-F883-4EF5-9A05-2DF26B0911EB}" type="datetime1">
              <a:rPr lang="en-US" smtClean="0"/>
              <a:t>3/5/2020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75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BB181-9383-4F03-900B-61D0CE30426A}" type="datetime1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49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F93BA-BEAE-4D9D-B5F4-EB75BFEBA882}" type="datetime1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99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8C4F5-06E1-4AEC-B4CC-4F0541EB2160}" type="datetime1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90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j.jvb.2009.01.002" TargetMode="External"/><Relationship Id="rId13" Type="http://schemas.openxmlformats.org/officeDocument/2006/relationships/hyperlink" Target="https://doi.org/10.1111/j.1744-6570.2005.00515.x" TargetMode="External"/><Relationship Id="rId3" Type="http://schemas.openxmlformats.org/officeDocument/2006/relationships/hyperlink" Target="https://doi.org/10.1177/109442810141004" TargetMode="External"/><Relationship Id="rId7" Type="http://schemas.openxmlformats.org/officeDocument/2006/relationships/hyperlink" Target="https://doi.org/10.5465/255743" TargetMode="External"/><Relationship Id="rId12" Type="http://schemas.openxmlformats.org/officeDocument/2006/relationships/hyperlink" Target="https://doi.org/10.1006/jvbe.1994.1027" TargetMode="External"/><Relationship Id="rId17" Type="http://schemas.openxmlformats.org/officeDocument/2006/relationships/hyperlink" Target="https://doi.org/10.3389/fpsyg.2014.00591" TargetMode="External"/><Relationship Id="rId2" Type="http://schemas.openxmlformats.org/officeDocument/2006/relationships/hyperlink" Target="https://doi.org/10.1093/ije/dym182" TargetMode="External"/><Relationship Id="rId16" Type="http://schemas.openxmlformats.org/officeDocument/2006/relationships/hyperlink" Target="https://doi.org/10.1016/0001-8791(87)90037-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j.jvb.2011.04.003" TargetMode="External"/><Relationship Id="rId11" Type="http://schemas.openxmlformats.org/officeDocument/2006/relationships/hyperlink" Target="https://doi.org/10.1080/03069885.2016.1254724" TargetMode="External"/><Relationship Id="rId5" Type="http://schemas.openxmlformats.org/officeDocument/2006/relationships/hyperlink" Target="https://doi.org/10.1016/j.jvb.2008.12.004" TargetMode="External"/><Relationship Id="rId15" Type="http://schemas.openxmlformats.org/officeDocument/2006/relationships/hyperlink" Target="https://doi.org/10.1016/j.jvb.2006.04.007" TargetMode="External"/><Relationship Id="rId10" Type="http://schemas.openxmlformats.org/officeDocument/2006/relationships/hyperlink" Target="https://doi.org/10.1177/0894845315575151" TargetMode="External"/><Relationship Id="rId4" Type="http://schemas.openxmlformats.org/officeDocument/2006/relationships/hyperlink" Target="https://doi.org/https:/doi.org/10.1023/A:1015146122546" TargetMode="External"/><Relationship Id="rId9" Type="http://schemas.openxmlformats.org/officeDocument/2006/relationships/hyperlink" Target="https://doi.org/10.1016/j.jvb.2012.10.003" TargetMode="External"/><Relationship Id="rId14" Type="http://schemas.openxmlformats.org/officeDocument/2006/relationships/hyperlink" Target="https://doi.org/10.1002/(SICI)1099-0879(199910)6:4%3C297::AID-CPP206%3E3.0.CO;2-E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stnotfurious/SGM_Amsterdam_Mar20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08819"/>
            <a:ext cx="7772400" cy="23876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4000" dirty="0">
                <a:latin typeface="Berlin Sans FB" panose="020E0602020502020306" pitchFamily="34" charset="0"/>
              </a:rPr>
              <a:t>Transition from University to Work:</a:t>
            </a:r>
            <a:br>
              <a:rPr lang="en-US" sz="4000" dirty="0">
                <a:latin typeface="Berlin Sans FB" panose="020E0602020502020306" pitchFamily="34" charset="0"/>
              </a:rPr>
            </a:br>
            <a:r>
              <a:rPr lang="en-US" sz="3000" dirty="0">
                <a:latin typeface="Berlin Sans FB" panose="020E0602020502020306" pitchFamily="34" charset="0"/>
              </a:rPr>
              <a:t>Dynamic Relationships between Career Planning, Self-efficacy, and Worry</a:t>
            </a:r>
            <a:endParaRPr sz="3000" dirty="0">
              <a:latin typeface="Berlin Sans FB" panose="020E0602020502020306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333354"/>
            <a:ext cx="6858000" cy="1655762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dirty="0">
                <a:latin typeface="Berlin Sans FB" panose="020E0602020502020306" pitchFamily="34" charset="0"/>
              </a:rPr>
              <a:t>Anne</a:t>
            </a:r>
            <a:r>
              <a:rPr lang="en-US" dirty="0">
                <a:latin typeface="Berlin Sans FB" panose="020E0602020502020306" pitchFamily="34" charset="0"/>
              </a:rPr>
              <a:t>-Kathrin </a:t>
            </a:r>
            <a:r>
              <a:rPr lang="en-US" dirty="0" err="1">
                <a:latin typeface="Berlin Sans FB" panose="020E0602020502020306" pitchFamily="34" charset="0"/>
              </a:rPr>
              <a:t>Kleine</a:t>
            </a:r>
            <a:r>
              <a:rPr lang="en-US" dirty="0">
                <a:latin typeface="Berlin Sans FB" panose="020E0602020502020306" pitchFamily="34" charset="0"/>
              </a:rPr>
              <a:t>, Antje Schmitt, &amp; Anita Keller</a:t>
            </a:r>
          </a:p>
          <a:p>
            <a:pPr marL="0" lvl="0" indent="0">
              <a:buNone/>
            </a:pPr>
            <a:endParaRPr lang="en-US" dirty="0">
              <a:latin typeface="Berlin Sans FB" panose="020E0602020502020306" pitchFamily="34" charset="0"/>
            </a:endParaRPr>
          </a:p>
          <a:p>
            <a:pPr marL="0" lvl="0" indent="0">
              <a:buNone/>
            </a:pPr>
            <a:r>
              <a:rPr lang="en-US" dirty="0">
                <a:latin typeface="Berlin Sans FB" panose="020E0602020502020306" pitchFamily="34" charset="0"/>
              </a:rPr>
              <a:t>University of Groningen</a:t>
            </a:r>
            <a:endParaRPr dirty="0">
              <a:latin typeface="Berlin Sans FB" panose="020E0602020502020306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FA81F-DB0A-184E-ACF0-0BFC23E4E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650" y="5226051"/>
            <a:ext cx="12827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633481"/>
            <a:ext cx="7886700" cy="117324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nl-NL" sz="2000" dirty="0"/>
          </a:p>
          <a:p>
            <a:pPr marL="457200" lvl="1" indent="0" algn="ctr">
              <a:buNone/>
            </a:pPr>
            <a:r>
              <a:rPr lang="en-US" i="1" dirty="0"/>
              <a:t>H3: Self-efficacy leads to an increase in career planning during the pre-graduation phase</a:t>
            </a:r>
          </a:p>
          <a:p>
            <a:pPr lvl="1"/>
            <a:endParaRPr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00EB3C-EC4F-1049-A82F-84B969395139}"/>
              </a:ext>
            </a:extLst>
          </p:cNvPr>
          <p:cNvSpPr/>
          <p:nvPr/>
        </p:nvSpPr>
        <p:spPr>
          <a:xfrm>
            <a:off x="1650580" y="2244968"/>
            <a:ext cx="2002396" cy="77655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 planning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A1E376-1C50-7E42-AA66-9774D5E2A33F}"/>
              </a:ext>
            </a:extLst>
          </p:cNvPr>
          <p:cNvSpPr/>
          <p:nvPr/>
        </p:nvSpPr>
        <p:spPr>
          <a:xfrm>
            <a:off x="5892094" y="2244968"/>
            <a:ext cx="2002396" cy="776555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Self-efficacy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2BDA07-41AF-8240-90DD-67AAF6E2C606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652976" y="2633246"/>
            <a:ext cx="223911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2839C7A-4F99-8F48-9620-EFAFF33AB1BC}"/>
              </a:ext>
            </a:extLst>
          </p:cNvPr>
          <p:cNvSpPr/>
          <p:nvPr/>
        </p:nvSpPr>
        <p:spPr>
          <a:xfrm>
            <a:off x="4609391" y="2467800"/>
            <a:ext cx="386858" cy="330891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EC719A4-7D5C-44A3-9572-DB7C0A83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7DF1E-8A45-42CE-BADF-6A6F7290831D}"/>
              </a:ext>
            </a:extLst>
          </p:cNvPr>
          <p:cNvSpPr/>
          <p:nvPr/>
        </p:nvSpPr>
        <p:spPr>
          <a:xfrm>
            <a:off x="1650580" y="5191517"/>
            <a:ext cx="2002396" cy="77655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Self-efficacy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AC7FC6-CC1F-4E26-8FE3-6305737A8F74}"/>
              </a:ext>
            </a:extLst>
          </p:cNvPr>
          <p:cNvSpPr/>
          <p:nvPr/>
        </p:nvSpPr>
        <p:spPr>
          <a:xfrm>
            <a:off x="5892094" y="5191517"/>
            <a:ext cx="2002396" cy="776555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 planning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1910B9-7426-455C-8F2B-EE6485463DAC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652976" y="5579795"/>
            <a:ext cx="223911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93BEE-1D53-44FA-B35B-2FB342B997F6}"/>
              </a:ext>
            </a:extLst>
          </p:cNvPr>
          <p:cNvSpPr/>
          <p:nvPr/>
        </p:nvSpPr>
        <p:spPr>
          <a:xfrm>
            <a:off x="4609391" y="5414349"/>
            <a:ext cx="386858" cy="330891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2357F1-50D2-4DF0-ABE6-B0F0B98EBF58}"/>
              </a:ext>
            </a:extLst>
          </p:cNvPr>
          <p:cNvSpPr txBox="1">
            <a:spLocks/>
          </p:cNvSpPr>
          <p:nvPr/>
        </p:nvSpPr>
        <p:spPr>
          <a:xfrm>
            <a:off x="628650" y="625214"/>
            <a:ext cx="7886700" cy="1173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457200" lvl="1" indent="0" algn="ctr">
              <a:buFont typeface="Arial" panose="020B0604020202020204" pitchFamily="34" charset="0"/>
              <a:buNone/>
            </a:pPr>
            <a:r>
              <a:rPr lang="en-US" i="1" dirty="0"/>
              <a:t>H4: Career planning leads to an increase in self-efficacy during the pre-graduation phase</a:t>
            </a:r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77169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353032B-857E-4145-B5F4-12A7774FF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11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64C9419-9D77-4FAC-A09A-FED4DF12C7F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 contrast="-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5088" y="2015231"/>
            <a:ext cx="1902633" cy="190263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97D0085-B6A3-4FAD-A996-8C6387031857}"/>
              </a:ext>
            </a:extLst>
          </p:cNvPr>
          <p:cNvSpPr/>
          <p:nvPr/>
        </p:nvSpPr>
        <p:spPr>
          <a:xfrm>
            <a:off x="4155775" y="3002539"/>
            <a:ext cx="832449" cy="15947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7" name="Graphic 16" descr="Winking face with no fill">
            <a:extLst>
              <a:ext uri="{FF2B5EF4-FFF2-40B4-BE49-F238E27FC236}">
                <a16:creationId xmlns:a16="http://schemas.microsoft.com/office/drawing/2014/main" id="{44CE208C-0356-45AA-9D30-958FB666C45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 contrast="-4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8260" y="2542014"/>
            <a:ext cx="1240004" cy="12400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AFE0EB5-836C-479B-8447-BCEB9D845143}"/>
              </a:ext>
            </a:extLst>
          </p:cNvPr>
          <p:cNvSpPr/>
          <p:nvPr/>
        </p:nvSpPr>
        <p:spPr>
          <a:xfrm>
            <a:off x="1025088" y="4690160"/>
            <a:ext cx="76395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 err="1"/>
              <a:t>Self-efficacy</a:t>
            </a:r>
            <a:r>
              <a:rPr lang="nl-NL" sz="2000" dirty="0"/>
              <a:t> </a:t>
            </a:r>
            <a:r>
              <a:rPr lang="nl-NL" sz="2000" dirty="0" err="1"/>
              <a:t>diminishes</a:t>
            </a:r>
            <a:r>
              <a:rPr lang="nl-NL" sz="2000" dirty="0"/>
              <a:t> pre-</a:t>
            </a:r>
            <a:r>
              <a:rPr lang="nl-NL" sz="2000" dirty="0" err="1"/>
              <a:t>task</a:t>
            </a:r>
            <a:r>
              <a:rPr lang="nl-NL" sz="2000" dirty="0"/>
              <a:t> </a:t>
            </a:r>
            <a:r>
              <a:rPr lang="nl-NL" sz="2000" dirty="0" err="1"/>
              <a:t>anxiety</a:t>
            </a:r>
            <a:r>
              <a:rPr lang="nl-NL" sz="2000" dirty="0"/>
              <a:t> </a:t>
            </a:r>
            <a:r>
              <a:rPr lang="nl-NL" sz="1600" dirty="0"/>
              <a:t>(</a:t>
            </a:r>
            <a:r>
              <a:rPr lang="nl-NL" sz="1600" dirty="0" err="1"/>
              <a:t>Stumpf</a:t>
            </a:r>
            <a:r>
              <a:rPr lang="nl-NL" sz="1600" dirty="0"/>
              <a:t> et al., </a:t>
            </a:r>
            <a:r>
              <a:rPr lang="nl-NL" sz="2000" dirty="0"/>
              <a:t>1987),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enhances</a:t>
            </a:r>
            <a:r>
              <a:rPr lang="nl-NL" sz="2000" dirty="0"/>
              <a:t> life </a:t>
            </a:r>
            <a:r>
              <a:rPr lang="nl-NL" sz="2000" dirty="0" err="1"/>
              <a:t>satisfaction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positive</a:t>
            </a:r>
            <a:r>
              <a:rPr lang="nl-NL" sz="2000" dirty="0"/>
              <a:t> affect </a:t>
            </a:r>
            <a:r>
              <a:rPr lang="nl-NL" sz="1600" dirty="0"/>
              <a:t>(e.g., </a:t>
            </a:r>
            <a:r>
              <a:rPr lang="nl-NL" sz="1600" dirty="0" err="1"/>
              <a:t>Konstam</a:t>
            </a:r>
            <a:r>
              <a:rPr lang="nl-NL" sz="1600" dirty="0"/>
              <a:t> et al., 2015)</a:t>
            </a:r>
          </a:p>
        </p:txBody>
      </p:sp>
    </p:spTree>
    <p:extLst>
      <p:ext uri="{BB962C8B-B14F-4D97-AF65-F5344CB8AC3E}">
        <p14:creationId xmlns:p14="http://schemas.microsoft.com/office/powerpoint/2010/main" val="979853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06279"/>
            <a:ext cx="78867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nl-NL" sz="2000" dirty="0"/>
          </a:p>
          <a:p>
            <a:pPr marL="457200" lvl="1" indent="0" algn="ctr">
              <a:buNone/>
            </a:pPr>
            <a:r>
              <a:rPr lang="en-US" i="1" dirty="0"/>
              <a:t>H5: Self-efficacy leads to a decrease in career-related worry during the pre-graduation phase</a:t>
            </a:r>
          </a:p>
          <a:p>
            <a:pPr lvl="1"/>
            <a:endParaRPr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00EB3C-EC4F-1049-A82F-84B969395139}"/>
              </a:ext>
            </a:extLst>
          </p:cNvPr>
          <p:cNvSpPr/>
          <p:nvPr/>
        </p:nvSpPr>
        <p:spPr>
          <a:xfrm>
            <a:off x="1263721" y="3828071"/>
            <a:ext cx="2517169" cy="108906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Self-efficacy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A1E376-1C50-7E42-AA66-9774D5E2A33F}"/>
              </a:ext>
            </a:extLst>
          </p:cNvPr>
          <p:cNvSpPr/>
          <p:nvPr/>
        </p:nvSpPr>
        <p:spPr>
          <a:xfrm>
            <a:off x="5505235" y="3828071"/>
            <a:ext cx="2517169" cy="1089061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Career-related worry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2BDA07-41AF-8240-90DD-67AAF6E2C606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780890" y="4372602"/>
            <a:ext cx="172434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2839C7A-4F99-8F48-9620-EFAFF33AB1BC}"/>
              </a:ext>
            </a:extLst>
          </p:cNvPr>
          <p:cNvSpPr/>
          <p:nvPr/>
        </p:nvSpPr>
        <p:spPr>
          <a:xfrm>
            <a:off x="4415961" y="4140576"/>
            <a:ext cx="486311" cy="46405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EC719A4-7D5C-44A3-9572-DB7C0A83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932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84BA3E-66DA-5744-8D28-CCD55AE93CCA}"/>
              </a:ext>
            </a:extLst>
          </p:cNvPr>
          <p:cNvSpPr txBox="1">
            <a:spLocks/>
          </p:cNvSpPr>
          <p:nvPr/>
        </p:nvSpPr>
        <p:spPr>
          <a:xfrm>
            <a:off x="628650" y="577049"/>
            <a:ext cx="7886700" cy="779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Font typeface="Arial" panose="020B0604020202020204" pitchFamily="34" charset="0"/>
              <a:buNone/>
            </a:pPr>
            <a:r>
              <a:rPr lang="en-US" b="1" dirty="0"/>
              <a:t>The Research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F62FCB-8AD3-E845-A56C-3B3B35CFD7EC}"/>
              </a:ext>
            </a:extLst>
          </p:cNvPr>
          <p:cNvSpPr/>
          <p:nvPr/>
        </p:nvSpPr>
        <p:spPr>
          <a:xfrm>
            <a:off x="3649466" y="2685348"/>
            <a:ext cx="2006030" cy="79282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Self-efficacy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12D15-546A-FE46-9514-118D5C07466C}"/>
              </a:ext>
            </a:extLst>
          </p:cNvPr>
          <p:cNvSpPr/>
          <p:nvPr/>
        </p:nvSpPr>
        <p:spPr>
          <a:xfrm>
            <a:off x="6377683" y="4234296"/>
            <a:ext cx="2006030" cy="79282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Career-related worry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A0A07F-DFD6-444E-A908-E648E30EA3DA}"/>
              </a:ext>
            </a:extLst>
          </p:cNvPr>
          <p:cNvCxnSpPr>
            <a:cxnSpLocks/>
          </p:cNvCxnSpPr>
          <p:nvPr/>
        </p:nvCxnSpPr>
        <p:spPr>
          <a:xfrm>
            <a:off x="3013325" y="4476460"/>
            <a:ext cx="3364358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8AEA5EC-F0A4-A147-BE09-0C611CC8B3BC}"/>
              </a:ext>
            </a:extLst>
          </p:cNvPr>
          <p:cNvSpPr/>
          <p:nvPr/>
        </p:nvSpPr>
        <p:spPr>
          <a:xfrm>
            <a:off x="1007295" y="4234295"/>
            <a:ext cx="2006030" cy="79282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 planning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A6F912-499E-AB49-B4F7-F1535CBE6EB4}"/>
              </a:ext>
            </a:extLst>
          </p:cNvPr>
          <p:cNvCxnSpPr>
            <a:cxnSpLocks/>
          </p:cNvCxnSpPr>
          <p:nvPr/>
        </p:nvCxnSpPr>
        <p:spPr>
          <a:xfrm flipV="1">
            <a:off x="2393879" y="3332749"/>
            <a:ext cx="1255587" cy="90154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541B69-F48F-C549-9009-54C4E9FCDD33}"/>
              </a:ext>
            </a:extLst>
          </p:cNvPr>
          <p:cNvCxnSpPr>
            <a:cxnSpLocks/>
          </p:cNvCxnSpPr>
          <p:nvPr/>
        </p:nvCxnSpPr>
        <p:spPr>
          <a:xfrm>
            <a:off x="5655496" y="3332744"/>
            <a:ext cx="1126839" cy="90155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30D44FD-C2E7-D94E-813E-0A572628AD1D}"/>
              </a:ext>
            </a:extLst>
          </p:cNvPr>
          <p:cNvSpPr/>
          <p:nvPr/>
        </p:nvSpPr>
        <p:spPr>
          <a:xfrm>
            <a:off x="3169118" y="3530411"/>
            <a:ext cx="235326" cy="23321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BB0FB7-956F-9D49-92AD-20C5269FFA87}"/>
              </a:ext>
            </a:extLst>
          </p:cNvPr>
          <p:cNvCxnSpPr>
            <a:cxnSpLocks/>
          </p:cNvCxnSpPr>
          <p:nvPr/>
        </p:nvCxnSpPr>
        <p:spPr>
          <a:xfrm flipH="1">
            <a:off x="3013326" y="4814283"/>
            <a:ext cx="3362645" cy="0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F208E2-E6E2-2942-8418-E2886BA3E2D4}"/>
              </a:ext>
            </a:extLst>
          </p:cNvPr>
          <p:cNvCxnSpPr>
            <a:cxnSpLocks/>
          </p:cNvCxnSpPr>
          <p:nvPr/>
        </p:nvCxnSpPr>
        <p:spPr>
          <a:xfrm flipH="1">
            <a:off x="1724392" y="2778711"/>
            <a:ext cx="1909532" cy="1465144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8EF5EC0-CF54-4518-B5F8-93B9310175D3}"/>
              </a:ext>
            </a:extLst>
          </p:cNvPr>
          <p:cNvSpPr/>
          <p:nvPr/>
        </p:nvSpPr>
        <p:spPr>
          <a:xfrm>
            <a:off x="4857769" y="4243855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BD545C-0659-4AAE-A1B5-C1C251D5584E}"/>
              </a:ext>
            </a:extLst>
          </p:cNvPr>
          <p:cNvSpPr/>
          <p:nvPr/>
        </p:nvSpPr>
        <p:spPr>
          <a:xfrm>
            <a:off x="4873242" y="4722293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76F9B8-BCB7-4023-8286-418E88DDBD02}"/>
              </a:ext>
            </a:extLst>
          </p:cNvPr>
          <p:cNvSpPr/>
          <p:nvPr/>
        </p:nvSpPr>
        <p:spPr>
          <a:xfrm>
            <a:off x="2089129" y="3219195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3E43B1-1799-4D35-A56B-1A29433D41B7}"/>
              </a:ext>
            </a:extLst>
          </p:cNvPr>
          <p:cNvSpPr/>
          <p:nvPr/>
        </p:nvSpPr>
        <p:spPr>
          <a:xfrm>
            <a:off x="3024965" y="3790294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C0310D-29FF-4262-8872-FA7F106B54B6}"/>
              </a:ext>
            </a:extLst>
          </p:cNvPr>
          <p:cNvSpPr/>
          <p:nvPr/>
        </p:nvSpPr>
        <p:spPr>
          <a:xfrm>
            <a:off x="5829149" y="3274583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BDC6C8-4123-493C-9272-C0C739221D7A}"/>
              </a:ext>
            </a:extLst>
          </p:cNvPr>
          <p:cNvSpPr/>
          <p:nvPr/>
        </p:nvSpPr>
        <p:spPr>
          <a:xfrm>
            <a:off x="2204827" y="3620712"/>
            <a:ext cx="235326" cy="23321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3F93F3-1B6A-4B22-9943-CC693D9A07A6}"/>
              </a:ext>
            </a:extLst>
          </p:cNvPr>
          <p:cNvSpPr/>
          <p:nvPr/>
        </p:nvSpPr>
        <p:spPr>
          <a:xfrm>
            <a:off x="5947997" y="3658580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B6BDCD-9825-4C33-B29C-3289BE8ADFDB}"/>
              </a:ext>
            </a:extLst>
          </p:cNvPr>
          <p:cNvSpPr/>
          <p:nvPr/>
        </p:nvSpPr>
        <p:spPr>
          <a:xfrm>
            <a:off x="4559774" y="4325973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2DE65C-839B-47EC-80BA-2F0CBD28021A}"/>
              </a:ext>
            </a:extLst>
          </p:cNvPr>
          <p:cNvSpPr/>
          <p:nvPr/>
        </p:nvSpPr>
        <p:spPr>
          <a:xfrm>
            <a:off x="4568107" y="4738663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9FDF5D9-B59E-49AE-8581-63297782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39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FBE558-5EA3-4797-8E20-16C4C75F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463" y="2619674"/>
            <a:ext cx="5789073" cy="1325563"/>
          </a:xfrm>
        </p:spPr>
        <p:txBody>
          <a:bodyPr/>
          <a:lstStyle/>
          <a:p>
            <a:pPr marL="0" lvl="0" indent="0" algn="ctr">
              <a:buNone/>
            </a:pPr>
            <a:r>
              <a:rPr lang="nl-NL" dirty="0" err="1">
                <a:latin typeface="Berlin Sans FB" panose="020E0602020502020306" pitchFamily="34" charset="0"/>
              </a:rPr>
              <a:t>Methods</a:t>
            </a:r>
            <a:endParaRPr dirty="0">
              <a:latin typeface="Berlin Sans FB" panose="020E0602020502020306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C86C9-E74C-48B0-A09A-49E1718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92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dirty="0"/>
              <a:t>L</a:t>
            </a:r>
            <a:r>
              <a:rPr lang="en-US" dirty="0"/>
              <a:t>atent Change Score Modelling </a:t>
            </a:r>
            <a:r>
              <a:rPr lang="en-US" sz="2200" dirty="0"/>
              <a:t>(McArdle &amp; </a:t>
            </a:r>
            <a:r>
              <a:rPr lang="en-US" sz="2200" dirty="0" err="1"/>
              <a:t>Hamagami</a:t>
            </a:r>
            <a:r>
              <a:rPr lang="en-US" sz="2200" dirty="0"/>
              <a:t>, 2001; McArdle, 2009)</a:t>
            </a:r>
            <a:endParaRPr sz="2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76B6CB-1A4A-2548-9D6D-369488343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90750"/>
            <a:ext cx="7886700" cy="27907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Detect differences in the patterns of individual changes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Examination of interrelated processes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Change score </a:t>
            </a:r>
            <a:r>
              <a:rPr lang="el-GR" sz="2400" dirty="0"/>
              <a:t>Δ</a:t>
            </a:r>
            <a:r>
              <a:rPr lang="en-US" sz="2400" dirty="0"/>
              <a:t> = Change for one individual from t to </a:t>
            </a:r>
            <a:r>
              <a:rPr lang="en-US" sz="2400" dirty="0" err="1"/>
              <a:t>t+x</a:t>
            </a: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400" dirty="0"/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2400" dirty="0"/>
              <a:t>Pre-graduation phase as a phase of change (e.g., triggered by active engagement in career-preparatory behavior)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9389A-BAA7-463C-B454-C2E900644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15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3DF81EF-15B2-4871-80C4-4CE50143D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7978" y="4962804"/>
            <a:ext cx="1758672" cy="175867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751427"/>
            <a:ext cx="7886700" cy="4351338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u="sng" dirty="0"/>
              <a:t>Sample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300</a:t>
            </a:r>
            <a:r>
              <a:rPr sz="2000" dirty="0"/>
              <a:t> British students during the pre-graduation phase</a:t>
            </a:r>
            <a:endParaRPr lang="en-US" sz="2000" dirty="0"/>
          </a:p>
          <a:p>
            <a:pPr lvl="2"/>
            <a:r>
              <a:rPr lang="en-US" dirty="0"/>
              <a:t>6</a:t>
            </a:r>
            <a:r>
              <a:rPr lang="nl-NL" dirty="0"/>
              <a:t>4% </a:t>
            </a:r>
            <a:r>
              <a:rPr lang="nl-NL" dirty="0" err="1"/>
              <a:t>female</a:t>
            </a:r>
            <a:endParaRPr lang="nl-NL" dirty="0"/>
          </a:p>
          <a:p>
            <a:pPr lvl="2"/>
            <a:r>
              <a:rPr lang="nl-NL" dirty="0" err="1"/>
              <a:t>Mean</a:t>
            </a:r>
            <a:r>
              <a:rPr lang="nl-NL" dirty="0"/>
              <a:t> </a:t>
            </a:r>
            <a:r>
              <a:rPr lang="nl-NL" dirty="0" err="1"/>
              <a:t>age</a:t>
            </a:r>
            <a:r>
              <a:rPr lang="nl-NL" dirty="0"/>
              <a:t> = 22.8</a:t>
            </a:r>
          </a:p>
          <a:p>
            <a:pPr lvl="2"/>
            <a:r>
              <a:rPr lang="en-US" dirty="0"/>
              <a:t>27.6% found a job at T2</a:t>
            </a:r>
          </a:p>
          <a:p>
            <a:pPr marL="914400" lvl="2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u="sng" dirty="0"/>
              <a:t>Measures</a:t>
            </a:r>
            <a:r>
              <a:rPr lang="en-US" sz="2000" dirty="0"/>
              <a:t>:</a:t>
            </a:r>
          </a:p>
          <a:p>
            <a:pPr lvl="1"/>
            <a:r>
              <a:rPr lang="en-US" sz="2000" i="1" dirty="0"/>
              <a:t>Career planning </a:t>
            </a:r>
            <a:r>
              <a:rPr lang="en-US" sz="1600" dirty="0"/>
              <a:t>(Gould 1979)</a:t>
            </a:r>
          </a:p>
          <a:p>
            <a:pPr lvl="1"/>
            <a:r>
              <a:rPr lang="en-US" sz="2000" i="1" dirty="0"/>
              <a:t>Self-efficacy</a:t>
            </a:r>
            <a:r>
              <a:rPr lang="en-US" sz="2000" dirty="0"/>
              <a:t> </a:t>
            </a:r>
            <a:r>
              <a:rPr lang="en-US" sz="1600" dirty="0"/>
              <a:t>(Chen et al., 2001)</a:t>
            </a:r>
          </a:p>
          <a:p>
            <a:pPr lvl="1"/>
            <a:r>
              <a:rPr lang="en-US" sz="2000" i="1" dirty="0"/>
              <a:t>Career-related worry </a:t>
            </a:r>
            <a:r>
              <a:rPr lang="en-US" sz="1600" dirty="0"/>
              <a:t>(WDQ-R, </a:t>
            </a:r>
            <a:r>
              <a:rPr lang="en-US" sz="1600" dirty="0" err="1"/>
              <a:t>Rijsoort</a:t>
            </a:r>
            <a:r>
              <a:rPr lang="en-US" sz="1600" dirty="0"/>
              <a:t> et al., 1999)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u="sng" dirty="0"/>
              <a:t>Time points</a:t>
            </a:r>
            <a:r>
              <a:rPr lang="en-US" dirty="0"/>
              <a:t>:</a:t>
            </a:r>
          </a:p>
          <a:p>
            <a:pPr lvl="1"/>
            <a:r>
              <a:rPr sz="2000" dirty="0"/>
              <a:t>T1: Three months before graduation</a:t>
            </a:r>
            <a:endParaRPr lang="en-US" sz="2000" dirty="0"/>
          </a:p>
          <a:p>
            <a:pPr lvl="1"/>
            <a:r>
              <a:rPr sz="2000" dirty="0"/>
              <a:t>T2: six weeks before graduation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DB461-64AE-4294-AFC7-FC6A2BBA1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16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F11EBB-5469-4E6F-B23E-A4191B355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3180" y="1509765"/>
            <a:ext cx="1060142" cy="106014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EA2ED02-5873-4559-8A45-6BC033674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8320" y="3196700"/>
            <a:ext cx="1060142" cy="10601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10D8C0F-D35D-42E1-A0D9-51BEF72602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94726" y="4947444"/>
            <a:ext cx="782114" cy="78211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FBE558-5EA3-4797-8E20-16C4C75F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463" y="2619674"/>
            <a:ext cx="5789073" cy="1325563"/>
          </a:xfrm>
        </p:spPr>
        <p:txBody>
          <a:bodyPr/>
          <a:lstStyle/>
          <a:p>
            <a:pPr marL="0" lvl="0" indent="0" algn="ctr">
              <a:buNone/>
            </a:pPr>
            <a:r>
              <a:rPr lang="nl-NL" dirty="0" err="1">
                <a:latin typeface="Berlin Sans FB" panose="020E0602020502020306" pitchFamily="34" charset="0"/>
              </a:rPr>
              <a:t>Results</a:t>
            </a:r>
            <a:endParaRPr dirty="0">
              <a:latin typeface="Berlin Sans FB" panose="020E0602020502020306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C86C9-E74C-48B0-A09A-49E1718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85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751427"/>
            <a:ext cx="7886700" cy="4351338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600" u="sng" dirty="0"/>
              <a:t>Reliabilities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Cronbach’s alpha between .88 (t1 self-efficacy) and .91 (t1 career planning)</a:t>
            </a:r>
          </a:p>
          <a:p>
            <a:pPr marL="914400" lvl="2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600" u="sng" dirty="0"/>
              <a:t>CFA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Best fit for three-factor model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600" u="sng" dirty="0"/>
              <a:t>Measurement invariance</a:t>
            </a:r>
            <a:r>
              <a:rPr lang="en-US" sz="2600" dirty="0"/>
              <a:t>:</a:t>
            </a:r>
          </a:p>
          <a:p>
            <a:pPr lvl="1"/>
            <a:r>
              <a:rPr lang="en-US" dirty="0"/>
              <a:t>Strong factorial invariance established (change in fit for any of the relevant fit measures &lt; .003) </a:t>
            </a:r>
            <a:endParaRPr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DB461-64AE-4294-AFC7-FC6A2BBA1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34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Univariate </a:t>
            </a:r>
            <a:r>
              <a:rPr lang="en-US" dirty="0"/>
              <a:t>Latent Change Score Model</a:t>
            </a:r>
            <a:endParaRPr dirty="0"/>
          </a:p>
        </p:txBody>
      </p:sp>
      <p:pic>
        <p:nvPicPr>
          <p:cNvPr id="3" name="Picture 1" descr="Example_ULCSM.png"/>
          <p:cNvPicPr>
            <a:picLocks noGrp="1" noChangeAspect="1"/>
          </p:cNvPicPr>
          <p:nvPr/>
        </p:nvPicPr>
        <p:blipFill rotWithShape="1">
          <a:blip r:embed="rId2"/>
          <a:srcRect l="3462" t="2252" r="6529" b="6249"/>
          <a:stretch/>
        </p:blipFill>
        <p:spPr bwMode="auto">
          <a:xfrm>
            <a:off x="3945476" y="1840801"/>
            <a:ext cx="4798031" cy="33799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229691" y="5280571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1600" dirty="0"/>
              <a:t>Example Plot: Univariate Latent Change Score Model</a:t>
            </a:r>
            <a:r>
              <a:rPr lang="en-US" sz="1600" dirty="0"/>
              <a:t> </a:t>
            </a:r>
            <a:r>
              <a:rPr sz="1600" dirty="0"/>
              <a:t>Worry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226B39-B862-4EB8-A5E5-2F1BACA4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CC239CC-F38C-41FD-9475-A0A5F6302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381012"/>
              </p:ext>
            </p:extLst>
          </p:nvPr>
        </p:nvGraphicFramePr>
        <p:xfrm>
          <a:off x="266994" y="1844221"/>
          <a:ext cx="3372498" cy="248447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55301">
                  <a:extLst>
                    <a:ext uri="{9D8B030D-6E8A-4147-A177-3AD203B41FA5}">
                      <a16:colId xmlns:a16="http://schemas.microsoft.com/office/drawing/2014/main" val="3236263498"/>
                    </a:ext>
                  </a:extLst>
                </a:gridCol>
                <a:gridCol w="572399">
                  <a:extLst>
                    <a:ext uri="{9D8B030D-6E8A-4147-A177-3AD203B41FA5}">
                      <a16:colId xmlns:a16="http://schemas.microsoft.com/office/drawing/2014/main" val="3467185846"/>
                    </a:ext>
                  </a:extLst>
                </a:gridCol>
                <a:gridCol w="572399">
                  <a:extLst>
                    <a:ext uri="{9D8B030D-6E8A-4147-A177-3AD203B41FA5}">
                      <a16:colId xmlns:a16="http://schemas.microsoft.com/office/drawing/2014/main" val="2141246887"/>
                    </a:ext>
                  </a:extLst>
                </a:gridCol>
                <a:gridCol w="572399">
                  <a:extLst>
                    <a:ext uri="{9D8B030D-6E8A-4147-A177-3AD203B41FA5}">
                      <a16:colId xmlns:a16="http://schemas.microsoft.com/office/drawing/2014/main" val="86294507"/>
                    </a:ext>
                  </a:extLst>
                </a:gridCol>
              </a:tblGrid>
              <a:tr h="584317"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CPL</a:t>
                      </a:r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</a:t>
                      </a:r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WOR</a:t>
                      </a:r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622552"/>
                  </a:ext>
                </a:extLst>
              </a:tr>
              <a:tr h="584317">
                <a:tc>
                  <a:txBody>
                    <a:bodyPr/>
                    <a:lstStyle/>
                    <a:p>
                      <a:r>
                        <a:rPr lang="en-US" sz="1400" dirty="0"/>
                        <a:t>Mean change</a:t>
                      </a:r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382680"/>
                  </a:ext>
                </a:extLst>
              </a:tr>
              <a:tr h="584317">
                <a:tc>
                  <a:txBody>
                    <a:bodyPr/>
                    <a:lstStyle/>
                    <a:p>
                      <a:r>
                        <a:rPr lang="en-US" sz="1400" dirty="0"/>
                        <a:t>Variance of change score</a:t>
                      </a:r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75176"/>
                  </a:ext>
                </a:extLst>
              </a:tr>
              <a:tr h="584317">
                <a:tc>
                  <a:txBody>
                    <a:bodyPr/>
                    <a:lstStyle/>
                    <a:p>
                      <a:r>
                        <a:rPr lang="en-US" sz="1400" dirty="0"/>
                        <a:t>Covariance of initial score with change score</a:t>
                      </a:r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070535"/>
                  </a:ext>
                </a:extLst>
              </a:tr>
            </a:tbl>
          </a:graphicData>
        </a:graphic>
      </p:graphicFrame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1548C3FD-F945-42BE-BDC9-E000A7862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9590" y="2499889"/>
            <a:ext cx="414196" cy="414196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0D7029D1-D5D4-48A3-AAEC-2B78ACBBC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62518" y="2499889"/>
            <a:ext cx="414196" cy="414196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4BE63671-B73D-4E5E-ACA1-75AE25B4D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4716" y="2499889"/>
            <a:ext cx="414196" cy="414196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494D700E-DA7B-4C8A-999F-03E3C824A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5514" y="3103809"/>
            <a:ext cx="414196" cy="414196"/>
          </a:xfrm>
          <a:prstGeom prst="rect">
            <a:avLst/>
          </a:prstGeom>
        </p:spPr>
      </p:pic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0A904403-3EBC-4459-BFD1-3822DE883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9190" y="3109489"/>
            <a:ext cx="414196" cy="414196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A49D4FC1-4EAC-48E1-8298-9A8187D47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62518" y="3103809"/>
            <a:ext cx="414196" cy="414196"/>
          </a:xfrm>
          <a:prstGeom prst="rect">
            <a:avLst/>
          </a:prstGeom>
        </p:spPr>
      </p:pic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F98F3E3C-A6DA-47E3-BAE4-484626980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4716" y="3815262"/>
            <a:ext cx="414196" cy="414196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03294C3B-CEFC-4049-9850-1FDBE5364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0886" y="3786846"/>
            <a:ext cx="414196" cy="414196"/>
          </a:xfrm>
          <a:prstGeom prst="rect">
            <a:avLst/>
          </a:prstGeom>
        </p:spPr>
      </p:pic>
      <p:pic>
        <p:nvPicPr>
          <p:cNvPr id="20" name="Graphic 19" descr="Checkmark">
            <a:extLst>
              <a:ext uri="{FF2B5EF4-FFF2-40B4-BE49-F238E27FC236}">
                <a16:creationId xmlns:a16="http://schemas.microsoft.com/office/drawing/2014/main" id="{E4B0DCD2-12C6-498B-B5A8-64C9378A9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62518" y="3806956"/>
            <a:ext cx="414196" cy="41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9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FBE558-5EA3-4797-8E20-16C4C75F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463" y="2619674"/>
            <a:ext cx="5789073" cy="1325563"/>
          </a:xfrm>
        </p:spPr>
        <p:txBody>
          <a:bodyPr/>
          <a:lstStyle/>
          <a:p>
            <a:pPr marL="0" lvl="0" indent="0">
              <a:buNone/>
            </a:pPr>
            <a:r>
              <a:rPr dirty="0">
                <a:latin typeface="Berlin Sans FB" panose="020E0602020502020306" pitchFamily="34" charset="0"/>
              </a:rPr>
              <a:t>Theoretical Background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C86C9-E74C-48B0-A09A-49E1718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49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256909" y="5011950"/>
            <a:ext cx="4880224" cy="708163"/>
          </a:xfrm>
          <a:prstGeom prst="rect">
            <a:avLst/>
          </a:prstGeom>
          <a:noFill/>
        </p:spPr>
        <p:txBody>
          <a:bodyPr/>
          <a:lstStyle/>
          <a:p>
            <a:pPr marL="0" lvl="0" indent="0">
              <a:buNone/>
            </a:pPr>
            <a:r>
              <a:rPr sz="1600" dirty="0"/>
              <a:t>Example Plot: </a:t>
            </a:r>
            <a:r>
              <a:rPr lang="en-US" sz="1600" dirty="0"/>
              <a:t>Bivariate</a:t>
            </a:r>
            <a:r>
              <a:rPr sz="1600" dirty="0"/>
              <a:t> Latent Change Score Model</a:t>
            </a:r>
            <a:r>
              <a:rPr lang="en-US" sz="1600" dirty="0"/>
              <a:t> Career Planning - </a:t>
            </a:r>
            <a:r>
              <a:rPr sz="1600" dirty="0"/>
              <a:t>Worry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8369F-6AF0-DB47-99A8-01F59E768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9" b="11830"/>
          <a:stretch/>
        </p:blipFill>
        <p:spPr>
          <a:xfrm>
            <a:off x="3308279" y="1573424"/>
            <a:ext cx="5003515" cy="34385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93B327-87FA-CA46-AEE3-0469547DD928}"/>
              </a:ext>
            </a:extLst>
          </p:cNvPr>
          <p:cNvSpPr/>
          <p:nvPr/>
        </p:nvSpPr>
        <p:spPr>
          <a:xfrm>
            <a:off x="628650" y="2008414"/>
            <a:ext cx="22430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Coupling effect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906BF9-3D44-4B85-93E6-334BA4C9C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23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 Career Planning - Worry</a:t>
            </a:r>
            <a:endParaRPr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423D7F-8598-49FB-A2DF-DBD2FE60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FA6C38-4B54-4818-88DA-BC952C4DB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1" r="1653"/>
          <a:stretch/>
        </p:blipFill>
        <p:spPr>
          <a:xfrm>
            <a:off x="628650" y="2102704"/>
            <a:ext cx="4740677" cy="3119240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A56254-05C7-45CA-8C55-FC2BDBE1A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35" b="3042"/>
          <a:stretch/>
        </p:blipFill>
        <p:spPr>
          <a:xfrm>
            <a:off x="4993782" y="1823730"/>
            <a:ext cx="3521568" cy="2263806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8EC2FAB-3B25-4A39-82A9-E2709CE48676}"/>
              </a:ext>
            </a:extLst>
          </p:cNvPr>
          <p:cNvSpPr/>
          <p:nvPr/>
        </p:nvSpPr>
        <p:spPr>
          <a:xfrm>
            <a:off x="628650" y="5288464"/>
            <a:ext cx="777778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Constraining coupling effect of worry to zero </a:t>
            </a:r>
            <a:r>
              <a:rPr lang="en-US" sz="1600" dirty="0">
                <a:sym typeface="Wingdings" panose="05000000000000000000" pitchFamily="2" charset="2"/>
              </a:rPr>
              <a:t> no change in model fit (p = .436)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Constraining coupling effect of career planning to zero </a:t>
            </a:r>
            <a:r>
              <a:rPr lang="en-US" sz="1600" dirty="0">
                <a:sym typeface="Wingdings" panose="05000000000000000000" pitchFamily="2" charset="2"/>
              </a:rPr>
              <a:t> change in model fit (p = .001) 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9990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D12D15-546A-FE46-9514-118D5C07466C}"/>
              </a:ext>
            </a:extLst>
          </p:cNvPr>
          <p:cNvSpPr/>
          <p:nvPr/>
        </p:nvSpPr>
        <p:spPr>
          <a:xfrm>
            <a:off x="6164619" y="3032588"/>
            <a:ext cx="2006030" cy="79282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Career-related worry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A0A07F-DFD6-444E-A908-E648E30EA3DA}"/>
              </a:ext>
            </a:extLst>
          </p:cNvPr>
          <p:cNvCxnSpPr>
            <a:cxnSpLocks/>
          </p:cNvCxnSpPr>
          <p:nvPr/>
        </p:nvCxnSpPr>
        <p:spPr>
          <a:xfrm>
            <a:off x="2800261" y="3274752"/>
            <a:ext cx="3364358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8AEA5EC-F0A4-A147-BE09-0C611CC8B3BC}"/>
              </a:ext>
            </a:extLst>
          </p:cNvPr>
          <p:cNvSpPr/>
          <p:nvPr/>
        </p:nvSpPr>
        <p:spPr>
          <a:xfrm>
            <a:off x="794231" y="3032587"/>
            <a:ext cx="2006030" cy="79282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 planning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BB0FB7-956F-9D49-92AD-20C5269FFA87}"/>
              </a:ext>
            </a:extLst>
          </p:cNvPr>
          <p:cNvCxnSpPr>
            <a:cxnSpLocks/>
          </p:cNvCxnSpPr>
          <p:nvPr/>
        </p:nvCxnSpPr>
        <p:spPr>
          <a:xfrm flipH="1">
            <a:off x="2800262" y="3612575"/>
            <a:ext cx="3362645" cy="0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8EF5EC0-CF54-4518-B5F8-93B9310175D3}"/>
              </a:ext>
            </a:extLst>
          </p:cNvPr>
          <p:cNvSpPr/>
          <p:nvPr/>
        </p:nvSpPr>
        <p:spPr>
          <a:xfrm>
            <a:off x="4644705" y="3042147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BD545C-0659-4AAE-A1B5-C1C251D5584E}"/>
              </a:ext>
            </a:extLst>
          </p:cNvPr>
          <p:cNvSpPr/>
          <p:nvPr/>
        </p:nvSpPr>
        <p:spPr>
          <a:xfrm>
            <a:off x="4660178" y="3520585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B6BDCD-9825-4C33-B29C-3289BE8ADFDB}"/>
              </a:ext>
            </a:extLst>
          </p:cNvPr>
          <p:cNvSpPr/>
          <p:nvPr/>
        </p:nvSpPr>
        <p:spPr>
          <a:xfrm>
            <a:off x="4346710" y="3124265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2DE65C-839B-47EC-80BA-2F0CBD28021A}"/>
              </a:ext>
            </a:extLst>
          </p:cNvPr>
          <p:cNvSpPr/>
          <p:nvPr/>
        </p:nvSpPr>
        <p:spPr>
          <a:xfrm>
            <a:off x="4355043" y="3536955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9FDF5D9-B59E-49AE-8581-63297782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22</a:t>
            </a:fld>
            <a:endParaRPr lang="en-US"/>
          </a:p>
        </p:txBody>
      </p:sp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0550ED61-47E7-4D62-BE62-8FDC4717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5380" y="2903781"/>
            <a:ext cx="475432" cy="475432"/>
          </a:xfrm>
          <a:prstGeom prst="rect">
            <a:avLst/>
          </a:prstGeom>
        </p:spPr>
      </p:pic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74356F32-B4B6-4B32-9B2D-66A74CC9A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5380" y="3520585"/>
            <a:ext cx="475432" cy="47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24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 Career Planning – Self-efficacy</a:t>
            </a:r>
            <a:endParaRPr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626D-5279-4391-B062-1E5BCE1D6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B3FC04-BA37-4501-BD36-B08A58BEB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57" y="1803595"/>
            <a:ext cx="4709814" cy="3045481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3C3F17-93CD-49AD-BD46-44DA4AB630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69"/>
          <a:stretch/>
        </p:blipFill>
        <p:spPr>
          <a:xfrm>
            <a:off x="5220869" y="1660995"/>
            <a:ext cx="3294481" cy="2282910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3244A6-A3E5-4EC3-82C5-087C65D9E0FB}"/>
              </a:ext>
            </a:extLst>
          </p:cNvPr>
          <p:cNvSpPr/>
          <p:nvPr/>
        </p:nvSpPr>
        <p:spPr>
          <a:xfrm>
            <a:off x="307707" y="5167311"/>
            <a:ext cx="777778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Constraining coupling effect of self-efficacy to zero </a:t>
            </a:r>
            <a:r>
              <a:rPr lang="en-US" sz="1600" dirty="0">
                <a:sym typeface="Wingdings" panose="05000000000000000000" pitchFamily="2" charset="2"/>
              </a:rPr>
              <a:t> no change in model fit (p = .552)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Constraining coupling effect of career planning to zero </a:t>
            </a:r>
            <a:r>
              <a:rPr lang="en-US" sz="1600" dirty="0">
                <a:sym typeface="Wingdings" panose="05000000000000000000" pitchFamily="2" charset="2"/>
              </a:rPr>
              <a:t> change in model fit (p = .015) 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8478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D12D15-546A-FE46-9514-118D5C07466C}"/>
              </a:ext>
            </a:extLst>
          </p:cNvPr>
          <p:cNvSpPr/>
          <p:nvPr/>
        </p:nvSpPr>
        <p:spPr>
          <a:xfrm>
            <a:off x="6164619" y="3032588"/>
            <a:ext cx="2006030" cy="79282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Self-efficacy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A0A07F-DFD6-444E-A908-E648E30EA3DA}"/>
              </a:ext>
            </a:extLst>
          </p:cNvPr>
          <p:cNvCxnSpPr>
            <a:cxnSpLocks/>
          </p:cNvCxnSpPr>
          <p:nvPr/>
        </p:nvCxnSpPr>
        <p:spPr>
          <a:xfrm>
            <a:off x="2800261" y="3274752"/>
            <a:ext cx="3364358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8AEA5EC-F0A4-A147-BE09-0C611CC8B3BC}"/>
              </a:ext>
            </a:extLst>
          </p:cNvPr>
          <p:cNvSpPr/>
          <p:nvPr/>
        </p:nvSpPr>
        <p:spPr>
          <a:xfrm>
            <a:off x="794231" y="3032587"/>
            <a:ext cx="2006030" cy="79282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 planning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BB0FB7-956F-9D49-92AD-20C5269FFA87}"/>
              </a:ext>
            </a:extLst>
          </p:cNvPr>
          <p:cNvCxnSpPr>
            <a:cxnSpLocks/>
          </p:cNvCxnSpPr>
          <p:nvPr/>
        </p:nvCxnSpPr>
        <p:spPr>
          <a:xfrm flipH="1">
            <a:off x="2800262" y="3612575"/>
            <a:ext cx="3362645" cy="0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8EF5EC0-CF54-4518-B5F8-93B9310175D3}"/>
              </a:ext>
            </a:extLst>
          </p:cNvPr>
          <p:cNvSpPr/>
          <p:nvPr/>
        </p:nvSpPr>
        <p:spPr>
          <a:xfrm>
            <a:off x="4644705" y="3042147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BD545C-0659-4AAE-A1B5-C1C251D5584E}"/>
              </a:ext>
            </a:extLst>
          </p:cNvPr>
          <p:cNvSpPr/>
          <p:nvPr/>
        </p:nvSpPr>
        <p:spPr>
          <a:xfrm>
            <a:off x="4660178" y="3520585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B6BDCD-9825-4C33-B29C-3289BE8ADFDB}"/>
              </a:ext>
            </a:extLst>
          </p:cNvPr>
          <p:cNvSpPr/>
          <p:nvPr/>
        </p:nvSpPr>
        <p:spPr>
          <a:xfrm>
            <a:off x="4346710" y="3124265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2DE65C-839B-47EC-80BA-2F0CBD28021A}"/>
              </a:ext>
            </a:extLst>
          </p:cNvPr>
          <p:cNvSpPr/>
          <p:nvPr/>
        </p:nvSpPr>
        <p:spPr>
          <a:xfrm>
            <a:off x="4355043" y="3536955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9FDF5D9-B59E-49AE-8581-63297782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24</a:t>
            </a:fld>
            <a:endParaRPr lang="en-US"/>
          </a:p>
        </p:txBody>
      </p:sp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0550ED61-47E7-4D62-BE62-8FDC4717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5380" y="2903781"/>
            <a:ext cx="475432" cy="475432"/>
          </a:xfrm>
          <a:prstGeom prst="rect">
            <a:avLst/>
          </a:prstGeom>
        </p:spPr>
      </p:pic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74356F32-B4B6-4B32-9B2D-66A74CC9A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5380" y="3520585"/>
            <a:ext cx="475432" cy="47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68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 Self-efficacy - Worry</a:t>
            </a:r>
            <a:endParaRPr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E8840-AC5A-4969-B967-CCEC31F0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24CECA-0490-4E0A-8587-1CD06314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58" y="2015323"/>
            <a:ext cx="5061584" cy="3284645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CDC774-940D-4623-BB99-8DE051902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750" y="1793891"/>
            <a:ext cx="3525091" cy="2326242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ABF73B-E277-4C27-9DC8-2DFDBA0D35DE}"/>
              </a:ext>
            </a:extLst>
          </p:cNvPr>
          <p:cNvSpPr/>
          <p:nvPr/>
        </p:nvSpPr>
        <p:spPr>
          <a:xfrm>
            <a:off x="565159" y="5456344"/>
            <a:ext cx="777778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Constraining coupling effect of worry to zero </a:t>
            </a:r>
            <a:r>
              <a:rPr lang="en-US" sz="1600" dirty="0">
                <a:sym typeface="Wingdings" panose="05000000000000000000" pitchFamily="2" charset="2"/>
              </a:rPr>
              <a:t> no change in model fit (p = .156)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Constraining coupling effect of self-efficacy to zero </a:t>
            </a:r>
            <a:r>
              <a:rPr lang="en-US" sz="1600" dirty="0">
                <a:sym typeface="Wingdings" panose="05000000000000000000" pitchFamily="2" charset="2"/>
              </a:rPr>
              <a:t> change in model fit (p = .007) 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60130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D12D15-546A-FE46-9514-118D5C07466C}"/>
              </a:ext>
            </a:extLst>
          </p:cNvPr>
          <p:cNvSpPr/>
          <p:nvPr/>
        </p:nvSpPr>
        <p:spPr>
          <a:xfrm>
            <a:off x="6176689" y="2870318"/>
            <a:ext cx="2006030" cy="79282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Career-related worry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A0A07F-DFD6-444E-A908-E648E30EA3DA}"/>
              </a:ext>
            </a:extLst>
          </p:cNvPr>
          <p:cNvCxnSpPr>
            <a:cxnSpLocks/>
          </p:cNvCxnSpPr>
          <p:nvPr/>
        </p:nvCxnSpPr>
        <p:spPr>
          <a:xfrm>
            <a:off x="2800261" y="3274752"/>
            <a:ext cx="3364358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8AEA5EC-F0A4-A147-BE09-0C611CC8B3BC}"/>
              </a:ext>
            </a:extLst>
          </p:cNvPr>
          <p:cNvSpPr/>
          <p:nvPr/>
        </p:nvSpPr>
        <p:spPr>
          <a:xfrm>
            <a:off x="794231" y="2870318"/>
            <a:ext cx="2006030" cy="79282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Self-efficacy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EF5EC0-CF54-4518-B5F8-93B9310175D3}"/>
              </a:ext>
            </a:extLst>
          </p:cNvPr>
          <p:cNvSpPr/>
          <p:nvPr/>
        </p:nvSpPr>
        <p:spPr>
          <a:xfrm>
            <a:off x="4644705" y="3042147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B6BDCD-9825-4C33-B29C-3289BE8ADFDB}"/>
              </a:ext>
            </a:extLst>
          </p:cNvPr>
          <p:cNvSpPr/>
          <p:nvPr/>
        </p:nvSpPr>
        <p:spPr>
          <a:xfrm>
            <a:off x="4346710" y="3124265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9FDF5D9-B59E-49AE-8581-63297782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26</a:t>
            </a:fld>
            <a:endParaRPr lang="en-US"/>
          </a:p>
        </p:txBody>
      </p:sp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0550ED61-47E7-4D62-BE62-8FDC4717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5380" y="2903781"/>
            <a:ext cx="475432" cy="47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50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84BA3E-66DA-5744-8D28-CCD55AE93CCA}"/>
              </a:ext>
            </a:extLst>
          </p:cNvPr>
          <p:cNvSpPr txBox="1">
            <a:spLocks/>
          </p:cNvSpPr>
          <p:nvPr/>
        </p:nvSpPr>
        <p:spPr>
          <a:xfrm>
            <a:off x="628650" y="577049"/>
            <a:ext cx="7886700" cy="779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Font typeface="Arial" panose="020B0604020202020204" pitchFamily="34" charset="0"/>
              <a:buNone/>
            </a:pPr>
            <a:r>
              <a:rPr lang="en-US" b="1" dirty="0"/>
              <a:t>The Research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F62FCB-8AD3-E845-A56C-3B3B35CFD7EC}"/>
              </a:ext>
            </a:extLst>
          </p:cNvPr>
          <p:cNvSpPr/>
          <p:nvPr/>
        </p:nvSpPr>
        <p:spPr>
          <a:xfrm>
            <a:off x="3649466" y="2685348"/>
            <a:ext cx="2006030" cy="79282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Self-efficacy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12D15-546A-FE46-9514-118D5C07466C}"/>
              </a:ext>
            </a:extLst>
          </p:cNvPr>
          <p:cNvSpPr/>
          <p:nvPr/>
        </p:nvSpPr>
        <p:spPr>
          <a:xfrm>
            <a:off x="6377683" y="4234296"/>
            <a:ext cx="2006030" cy="79282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Career-related worry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A0A07F-DFD6-444E-A908-E648E30EA3DA}"/>
              </a:ext>
            </a:extLst>
          </p:cNvPr>
          <p:cNvCxnSpPr>
            <a:cxnSpLocks/>
          </p:cNvCxnSpPr>
          <p:nvPr/>
        </p:nvCxnSpPr>
        <p:spPr>
          <a:xfrm>
            <a:off x="3013325" y="4476460"/>
            <a:ext cx="3364358" cy="1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8AEA5EC-F0A4-A147-BE09-0C611CC8B3BC}"/>
              </a:ext>
            </a:extLst>
          </p:cNvPr>
          <p:cNvSpPr/>
          <p:nvPr/>
        </p:nvSpPr>
        <p:spPr>
          <a:xfrm>
            <a:off x="1007295" y="4234295"/>
            <a:ext cx="2006030" cy="79282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 planning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A6F912-499E-AB49-B4F7-F1535CBE6EB4}"/>
              </a:ext>
            </a:extLst>
          </p:cNvPr>
          <p:cNvCxnSpPr>
            <a:cxnSpLocks/>
          </p:cNvCxnSpPr>
          <p:nvPr/>
        </p:nvCxnSpPr>
        <p:spPr>
          <a:xfrm flipV="1">
            <a:off x="2393879" y="3332749"/>
            <a:ext cx="1255587" cy="901546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541B69-F48F-C549-9009-54C4E9FCDD33}"/>
              </a:ext>
            </a:extLst>
          </p:cNvPr>
          <p:cNvCxnSpPr>
            <a:cxnSpLocks/>
          </p:cNvCxnSpPr>
          <p:nvPr/>
        </p:nvCxnSpPr>
        <p:spPr>
          <a:xfrm>
            <a:off x="5655496" y="3332744"/>
            <a:ext cx="1126839" cy="901551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30D44FD-C2E7-D94E-813E-0A572628AD1D}"/>
              </a:ext>
            </a:extLst>
          </p:cNvPr>
          <p:cNvSpPr/>
          <p:nvPr/>
        </p:nvSpPr>
        <p:spPr>
          <a:xfrm>
            <a:off x="3169118" y="3530411"/>
            <a:ext cx="235326" cy="23321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BB0FB7-956F-9D49-92AD-20C5269FFA87}"/>
              </a:ext>
            </a:extLst>
          </p:cNvPr>
          <p:cNvCxnSpPr>
            <a:cxnSpLocks/>
          </p:cNvCxnSpPr>
          <p:nvPr/>
        </p:nvCxnSpPr>
        <p:spPr>
          <a:xfrm flipH="1">
            <a:off x="3013326" y="4814283"/>
            <a:ext cx="3362645" cy="0"/>
          </a:xfrm>
          <a:prstGeom prst="straightConnector1">
            <a:avLst/>
          </a:prstGeom>
          <a:ln w="50800">
            <a:solidFill>
              <a:schemeClr val="accent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F208E2-E6E2-2942-8418-E2886BA3E2D4}"/>
              </a:ext>
            </a:extLst>
          </p:cNvPr>
          <p:cNvCxnSpPr>
            <a:cxnSpLocks/>
          </p:cNvCxnSpPr>
          <p:nvPr/>
        </p:nvCxnSpPr>
        <p:spPr>
          <a:xfrm flipH="1">
            <a:off x="1724392" y="2778711"/>
            <a:ext cx="1909532" cy="1465144"/>
          </a:xfrm>
          <a:prstGeom prst="straightConnector1">
            <a:avLst/>
          </a:prstGeom>
          <a:ln w="50800">
            <a:solidFill>
              <a:schemeClr val="accent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8EF5EC0-CF54-4518-B5F8-93B9310175D3}"/>
              </a:ext>
            </a:extLst>
          </p:cNvPr>
          <p:cNvSpPr/>
          <p:nvPr/>
        </p:nvSpPr>
        <p:spPr>
          <a:xfrm>
            <a:off x="4857769" y="4243855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BD545C-0659-4AAE-A1B5-C1C251D5584E}"/>
              </a:ext>
            </a:extLst>
          </p:cNvPr>
          <p:cNvSpPr/>
          <p:nvPr/>
        </p:nvSpPr>
        <p:spPr>
          <a:xfrm>
            <a:off x="4873242" y="4722293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76F9B8-BCB7-4023-8286-418E88DDBD02}"/>
              </a:ext>
            </a:extLst>
          </p:cNvPr>
          <p:cNvSpPr/>
          <p:nvPr/>
        </p:nvSpPr>
        <p:spPr>
          <a:xfrm>
            <a:off x="2089129" y="3219195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3E43B1-1799-4D35-A56B-1A29433D41B7}"/>
              </a:ext>
            </a:extLst>
          </p:cNvPr>
          <p:cNvSpPr/>
          <p:nvPr/>
        </p:nvSpPr>
        <p:spPr>
          <a:xfrm>
            <a:off x="3024965" y="3790294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C0310D-29FF-4262-8872-FA7F106B54B6}"/>
              </a:ext>
            </a:extLst>
          </p:cNvPr>
          <p:cNvSpPr/>
          <p:nvPr/>
        </p:nvSpPr>
        <p:spPr>
          <a:xfrm>
            <a:off x="5829149" y="3274583"/>
            <a:ext cx="475433" cy="33782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BDC6C8-4123-493C-9272-C0C739221D7A}"/>
              </a:ext>
            </a:extLst>
          </p:cNvPr>
          <p:cNvSpPr/>
          <p:nvPr/>
        </p:nvSpPr>
        <p:spPr>
          <a:xfrm>
            <a:off x="2204827" y="3620712"/>
            <a:ext cx="235326" cy="23321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3F93F3-1B6A-4B22-9943-CC693D9A07A6}"/>
              </a:ext>
            </a:extLst>
          </p:cNvPr>
          <p:cNvSpPr/>
          <p:nvPr/>
        </p:nvSpPr>
        <p:spPr>
          <a:xfrm>
            <a:off x="5947997" y="3658580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B6BDCD-9825-4C33-B29C-3289BE8ADFDB}"/>
              </a:ext>
            </a:extLst>
          </p:cNvPr>
          <p:cNvSpPr/>
          <p:nvPr/>
        </p:nvSpPr>
        <p:spPr>
          <a:xfrm>
            <a:off x="4559774" y="4325973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2DE65C-839B-47EC-80BA-2F0CBD28021A}"/>
              </a:ext>
            </a:extLst>
          </p:cNvPr>
          <p:cNvSpPr/>
          <p:nvPr/>
        </p:nvSpPr>
        <p:spPr>
          <a:xfrm>
            <a:off x="4568107" y="4738663"/>
            <a:ext cx="235326" cy="24941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9FDF5D9-B59E-49AE-8581-63297782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48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277" y="390236"/>
            <a:ext cx="7886700" cy="132556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nl-NL" dirty="0" err="1"/>
              <a:t>Additional</a:t>
            </a:r>
            <a:r>
              <a:rPr lang="nl-NL" dirty="0"/>
              <a:t> analyses</a:t>
            </a:r>
            <a:endParaRPr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C58DD5-7C4E-4969-B5B0-B186E0326BC1}"/>
              </a:ext>
            </a:extLst>
          </p:cNvPr>
          <p:cNvSpPr txBox="1">
            <a:spLocks/>
          </p:cNvSpPr>
          <p:nvPr/>
        </p:nvSpPr>
        <p:spPr>
          <a:xfrm>
            <a:off x="355593" y="1566319"/>
            <a:ext cx="4325090" cy="1223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Multigroup comparison: </a:t>
            </a:r>
          </a:p>
          <a:p>
            <a:r>
              <a:rPr lang="en-US" sz="1800" dirty="0"/>
              <a:t>Job found at T2 vs. no job found at T2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B45EC3-EDB8-4DD8-BBCF-F05D5C427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77" y="2589989"/>
            <a:ext cx="4107723" cy="269445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9B51855-C177-4313-91D5-329485544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5F51D5-70E4-4F65-97EC-E1692C073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41" y="2589989"/>
            <a:ext cx="3633521" cy="243242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23D1862-EAF6-402C-9C01-09479554DC5C}"/>
              </a:ext>
            </a:extLst>
          </p:cNvPr>
          <p:cNvSpPr txBox="1">
            <a:spLocks/>
          </p:cNvSpPr>
          <p:nvPr/>
        </p:nvSpPr>
        <p:spPr>
          <a:xfrm>
            <a:off x="4953740" y="1997620"/>
            <a:ext cx="4325090" cy="709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Mediation analysis</a:t>
            </a:r>
          </a:p>
          <a:p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CFD141-7520-4780-B18F-5763609BD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441" y="5260206"/>
            <a:ext cx="3633521" cy="78375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7186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FBE558-5EA3-4797-8E20-16C4C75F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463" y="2619674"/>
            <a:ext cx="5789073" cy="1325563"/>
          </a:xfrm>
        </p:spPr>
        <p:txBody>
          <a:bodyPr/>
          <a:lstStyle/>
          <a:p>
            <a:pPr marL="0" lvl="0" indent="0" algn="ctr">
              <a:buNone/>
            </a:pPr>
            <a:r>
              <a:rPr lang="nl-NL" dirty="0">
                <a:latin typeface="Berlin Sans FB" panose="020E0602020502020306" pitchFamily="34" charset="0"/>
              </a:rPr>
              <a:t>Take home</a:t>
            </a:r>
            <a:endParaRPr dirty="0">
              <a:latin typeface="Berlin Sans FB" panose="020E0602020502020306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C86C9-E74C-48B0-A09A-49E1718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2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Diploma roll">
            <a:extLst>
              <a:ext uri="{FF2B5EF4-FFF2-40B4-BE49-F238E27FC236}">
                <a16:creationId xmlns:a16="http://schemas.microsoft.com/office/drawing/2014/main" id="{3253CEAF-9588-4EFA-B3A3-BD7321FC344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933" y="2053332"/>
            <a:ext cx="1415987" cy="1415987"/>
          </a:xfrm>
          <a:prstGeom prst="rect">
            <a:avLst/>
          </a:prstGeom>
        </p:spPr>
      </p:pic>
      <p:pic>
        <p:nvPicPr>
          <p:cNvPr id="13" name="Graphic 12" descr="Briefcase">
            <a:extLst>
              <a:ext uri="{FF2B5EF4-FFF2-40B4-BE49-F238E27FC236}">
                <a16:creationId xmlns:a16="http://schemas.microsoft.com/office/drawing/2014/main" id="{3D438990-DC7A-4BC8-B5D6-66C237F05D1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 contrast="7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3110" y="2741351"/>
            <a:ext cx="878890" cy="878890"/>
          </a:xfrm>
          <a:prstGeom prst="rect">
            <a:avLst/>
          </a:prstGeom>
        </p:spPr>
      </p:pic>
      <p:pic>
        <p:nvPicPr>
          <p:cNvPr id="15" name="Graphic 14" descr="Office worker">
            <a:extLst>
              <a:ext uri="{FF2B5EF4-FFF2-40B4-BE49-F238E27FC236}">
                <a16:creationId xmlns:a16="http://schemas.microsoft.com/office/drawing/2014/main" id="{874B8203-C040-4363-A6D2-4084B5FC947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00000" contrast="2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95453" y="1934869"/>
            <a:ext cx="1118035" cy="1118035"/>
          </a:xfrm>
          <a:prstGeom prst="rect">
            <a:avLst/>
          </a:prstGeom>
        </p:spPr>
      </p:pic>
      <p:pic>
        <p:nvPicPr>
          <p:cNvPr id="17" name="Graphic 16" descr="Group of people">
            <a:extLst>
              <a:ext uri="{FF2B5EF4-FFF2-40B4-BE49-F238E27FC236}">
                <a16:creationId xmlns:a16="http://schemas.microsoft.com/office/drawing/2014/main" id="{E621EABB-B1BA-42EA-8E15-D5BD91496320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100000" contrast="-1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54373" y="1545368"/>
            <a:ext cx="1058662" cy="1058662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5D64332F-0824-4AC9-BCE6-9A1F32A7F253}"/>
              </a:ext>
            </a:extLst>
          </p:cNvPr>
          <p:cNvSpPr/>
          <p:nvPr/>
        </p:nvSpPr>
        <p:spPr>
          <a:xfrm>
            <a:off x="2482697" y="2493887"/>
            <a:ext cx="515460" cy="24746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8DA02F-918E-4BE2-9EB2-7D7334D61B3E}"/>
              </a:ext>
            </a:extLst>
          </p:cNvPr>
          <p:cNvSpPr/>
          <p:nvPr/>
        </p:nvSpPr>
        <p:spPr>
          <a:xfrm>
            <a:off x="6322564" y="1769064"/>
            <a:ext cx="2192784" cy="84855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Insecurity about future employment </a:t>
            </a:r>
          </a:p>
          <a:p>
            <a:pPr algn="ctr"/>
            <a:r>
              <a:rPr lang="en-US" sz="1200" dirty="0"/>
              <a:t>(Koen et al., 2012; Leach, 2017)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EB0712-7BBD-4BAD-995B-D908BF7498F9}"/>
              </a:ext>
            </a:extLst>
          </p:cNvPr>
          <p:cNvSpPr/>
          <p:nvPr/>
        </p:nvSpPr>
        <p:spPr>
          <a:xfrm>
            <a:off x="6322564" y="2834176"/>
            <a:ext cx="2192784" cy="52993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Labor market myths </a:t>
            </a:r>
          </a:p>
          <a:p>
            <a:pPr algn="ctr"/>
            <a:r>
              <a:rPr lang="en-US" sz="1200" dirty="0"/>
              <a:t>(Ball, 2018)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760A42-BA74-4CCB-81B7-106D28E6822A}"/>
              </a:ext>
            </a:extLst>
          </p:cNvPr>
          <p:cNvSpPr/>
          <p:nvPr/>
        </p:nvSpPr>
        <p:spPr>
          <a:xfrm>
            <a:off x="641412" y="4429957"/>
            <a:ext cx="3771623" cy="11513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Career construction theory </a:t>
            </a:r>
            <a:r>
              <a:rPr lang="en-US" sz="1200" dirty="0"/>
              <a:t>(Savickas, 2005)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Adapting as a process of performing actions that address changing conditions directly 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44B6B31-0FD2-4239-BBCA-134A2B898C04}"/>
              </a:ext>
            </a:extLst>
          </p:cNvPr>
          <p:cNvSpPr/>
          <p:nvPr/>
        </p:nvSpPr>
        <p:spPr>
          <a:xfrm>
            <a:off x="4997156" y="4881906"/>
            <a:ext cx="514627" cy="24746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861BBA-EA20-4EA9-8857-A4848FAF66FA}"/>
              </a:ext>
            </a:extLst>
          </p:cNvPr>
          <p:cNvSpPr/>
          <p:nvPr/>
        </p:nvSpPr>
        <p:spPr>
          <a:xfrm>
            <a:off x="6309804" y="4740670"/>
            <a:ext cx="2192784" cy="529935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Career planning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820932-17A5-4A65-AAAB-AF23A7C04D92}"/>
              </a:ext>
            </a:extLst>
          </p:cNvPr>
          <p:cNvSpPr/>
          <p:nvPr/>
        </p:nvSpPr>
        <p:spPr>
          <a:xfrm>
            <a:off x="5914330" y="882387"/>
            <a:ext cx="3009251" cy="529935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Career-related worries during pre-graduation phase: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34B522-37FC-457B-9EAB-1FFC42964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30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7048C-19ED-409B-9A09-14E0A799F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FF2F5-91D0-485A-982E-5C58669D3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Career planning during the pre-graduation phase positively influences affective (reduced worry) and cognitive (enhanced self-efficacy) outcomes</a:t>
            </a:r>
          </a:p>
          <a:p>
            <a:r>
              <a:rPr lang="en-US" dirty="0"/>
              <a:t>Career planning as a buffer against uncertainty and worry during pre-graduation phase</a:t>
            </a:r>
          </a:p>
          <a:p>
            <a:r>
              <a:rPr lang="en-US" dirty="0"/>
              <a:t>Worried graduates do not tend to decrease their level of planning </a:t>
            </a:r>
          </a:p>
          <a:p>
            <a:r>
              <a:rPr lang="en-US" dirty="0"/>
              <a:t>Self-efficacy seems to convey the effect of career planning on career-related worry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04429-6E69-4E2C-AD1F-001C52506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30</a:t>
            </a:fld>
            <a:endParaRPr lang="en-US"/>
          </a:p>
        </p:txBody>
      </p:sp>
      <p:pic>
        <p:nvPicPr>
          <p:cNvPr id="8" name="Graphic 7" descr="Suburban scene">
            <a:extLst>
              <a:ext uri="{FF2B5EF4-FFF2-40B4-BE49-F238E27FC236}">
                <a16:creationId xmlns:a16="http://schemas.microsoft.com/office/drawing/2014/main" id="{19534E9E-2180-4E8C-996C-685D9044B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0383" y="435416"/>
            <a:ext cx="1344967" cy="134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65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063"/>
            <a:ext cx="7886700" cy="46937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80408"/>
            <a:ext cx="7886700" cy="54759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700" dirty="0"/>
              <a:t>Ball, Charlie. 2018. “Graduate </a:t>
            </a:r>
            <a:r>
              <a:rPr lang="en-US" sz="700" dirty="0" err="1"/>
              <a:t>labour</a:t>
            </a:r>
            <a:r>
              <a:rPr lang="en-US" sz="700" dirty="0"/>
              <a:t> market myths.” In </a:t>
            </a:r>
            <a:r>
              <a:rPr lang="en-US" sz="700" i="1" dirty="0"/>
              <a:t>Graduate Careers in Context - Research, Policy, and Practice</a:t>
            </a:r>
            <a:r>
              <a:rPr lang="en-US" sz="700" dirty="0"/>
              <a:t>, edited by Ciaran Burke and Fiona Christie. Taylor &amp; Francis.</a:t>
            </a:r>
          </a:p>
          <a:p>
            <a:pPr marL="0" indent="0">
              <a:buNone/>
            </a:pPr>
            <a:r>
              <a:rPr lang="en-US" sz="700" dirty="0"/>
              <a:t>Ballas, D., and D. Dorling. 2007. “Measuring the impact of major life events upon happiness.” </a:t>
            </a:r>
            <a:r>
              <a:rPr lang="en-US" sz="700" i="1" dirty="0"/>
              <a:t>International Journal of Epidemiology</a:t>
            </a:r>
            <a:r>
              <a:rPr lang="en-US" sz="700" dirty="0"/>
              <a:t> 36 (6): 1244–52. </a:t>
            </a:r>
            <a:r>
              <a:rPr lang="en-US" sz="700" dirty="0">
                <a:hlinkClick r:id="rId2"/>
              </a:rPr>
              <a:t>https://doi.org/10.1093/ije/dym182</a:t>
            </a:r>
            <a:r>
              <a:rPr lang="en-US" sz="700" dirty="0"/>
              <a:t>.</a:t>
            </a:r>
          </a:p>
          <a:p>
            <a:pPr marL="0" indent="0">
              <a:buNone/>
            </a:pPr>
            <a:r>
              <a:rPr lang="en-US" sz="700" dirty="0"/>
              <a:t>Chen, Gilad, Stanley M. Gully, and </a:t>
            </a:r>
            <a:r>
              <a:rPr lang="en-US" sz="700" dirty="0" err="1"/>
              <a:t>Dov</a:t>
            </a:r>
            <a:r>
              <a:rPr lang="en-US" sz="700" dirty="0"/>
              <a:t> Eden. 2001. “Validation of a New General Self-Efficacy Scale.” </a:t>
            </a:r>
            <a:r>
              <a:rPr lang="en-US" sz="700" i="1" dirty="0"/>
              <a:t>Organizational Research Methods</a:t>
            </a:r>
            <a:r>
              <a:rPr lang="en-US" sz="700" dirty="0"/>
              <a:t> 4 (1): 62–83. </a:t>
            </a:r>
            <a:r>
              <a:rPr lang="en-US" sz="700" dirty="0">
                <a:hlinkClick r:id="rId3"/>
              </a:rPr>
              <a:t>https://doi.org/10.1177/109442810141004</a:t>
            </a:r>
            <a:r>
              <a:rPr lang="en-US" sz="700" dirty="0"/>
              <a:t>.</a:t>
            </a:r>
          </a:p>
          <a:p>
            <a:pPr marL="0" indent="0">
              <a:buNone/>
            </a:pPr>
            <a:r>
              <a:rPr lang="en-US" sz="700" dirty="0"/>
              <a:t>Chung, Y. B. 2002. “Career Decision-Making Self-Efficacy and Career Commitment: Gender and Ethnic Differences Among College Students.” </a:t>
            </a:r>
            <a:r>
              <a:rPr lang="en-US" sz="700" i="1" dirty="0"/>
              <a:t>Journal of Career Development</a:t>
            </a:r>
            <a:r>
              <a:rPr lang="en-US" sz="700" dirty="0"/>
              <a:t> 28: 277–84. </a:t>
            </a:r>
            <a:r>
              <a:rPr lang="en-US" sz="700" dirty="0">
                <a:hlinkClick r:id="rId4"/>
              </a:rPr>
              <a:t>https://doi.org/https://doi.org/10.1023/A:1015146122546</a:t>
            </a:r>
            <a:r>
              <a:rPr lang="en-US" sz="700" dirty="0"/>
              <a:t>.</a:t>
            </a:r>
          </a:p>
          <a:p>
            <a:pPr marL="0" indent="0">
              <a:buNone/>
            </a:pPr>
            <a:r>
              <a:rPr lang="en-US" sz="700" dirty="0"/>
              <a:t>Creed, Peter A., Tracy Fallon, and Michelle Hood. 2009. “The relationship between career adaptability, person and situation variables, and career concerns in young adults.” </a:t>
            </a:r>
            <a:r>
              <a:rPr lang="en-US" sz="700" i="1" dirty="0"/>
              <a:t>Journal of Vocational Behavior</a:t>
            </a:r>
            <a:r>
              <a:rPr lang="en-US" sz="700" dirty="0"/>
              <a:t> 74 (2): 219–29. </a:t>
            </a:r>
            <a:r>
              <a:rPr lang="en-US" sz="700" dirty="0">
                <a:hlinkClick r:id="rId5"/>
              </a:rPr>
              <a:t>https://doi.org/10.1016/j.jvb.2008.12.004</a:t>
            </a:r>
            <a:r>
              <a:rPr lang="en-US" sz="700" dirty="0"/>
              <a:t>.</a:t>
            </a:r>
          </a:p>
          <a:p>
            <a:pPr marL="0" indent="0">
              <a:buNone/>
            </a:pPr>
            <a:r>
              <a:rPr lang="en-US" sz="700" dirty="0"/>
              <a:t>Del Corso, Jennifer, and Mark C. </a:t>
            </a:r>
            <a:r>
              <a:rPr lang="en-US" sz="700" dirty="0" err="1"/>
              <a:t>Rehfuss</a:t>
            </a:r>
            <a:r>
              <a:rPr lang="en-US" sz="700" dirty="0"/>
              <a:t>. 2011. “The role of narrative in career construction theory.” </a:t>
            </a:r>
            <a:r>
              <a:rPr lang="en-US" sz="700" i="1" dirty="0"/>
              <a:t>Journal of Vocational Behavior</a:t>
            </a:r>
            <a:r>
              <a:rPr lang="en-US" sz="700" dirty="0"/>
              <a:t> 79 (2): 334–39. </a:t>
            </a:r>
            <a:r>
              <a:rPr lang="en-US" sz="700" dirty="0">
                <a:hlinkClick r:id="rId6"/>
              </a:rPr>
              <a:t>https://doi.org/10.1016/j.jvb.2011.04.003</a:t>
            </a:r>
            <a:r>
              <a:rPr lang="en-US" sz="700" dirty="0"/>
              <a:t>.</a:t>
            </a:r>
          </a:p>
          <a:p>
            <a:pPr marL="0" indent="0">
              <a:buNone/>
            </a:pPr>
            <a:r>
              <a:rPr lang="en-US" sz="700" dirty="0"/>
              <a:t>Gould, Sam. 1979. “Characteristics of Career Planners in Upwardly Mobile Occupations.” </a:t>
            </a:r>
            <a:r>
              <a:rPr lang="en-US" sz="700" i="1" dirty="0"/>
              <a:t>Academy of Management Journal</a:t>
            </a:r>
            <a:r>
              <a:rPr lang="en-US" sz="700" dirty="0"/>
              <a:t> 22 (3): 539–50. </a:t>
            </a:r>
            <a:r>
              <a:rPr lang="en-US" sz="700" dirty="0">
                <a:hlinkClick r:id="rId7"/>
              </a:rPr>
              <a:t>https://doi.org/10.5465/255743</a:t>
            </a:r>
            <a:r>
              <a:rPr lang="en-US" sz="700" dirty="0"/>
              <a:t>.</a:t>
            </a:r>
          </a:p>
          <a:p>
            <a:pPr marL="0" indent="0">
              <a:buNone/>
            </a:pPr>
            <a:r>
              <a:rPr lang="en-US" sz="700" dirty="0"/>
              <a:t>Hirschi, Andreas. 2009. “Career adaptability development in adolescence: Multiple predictors and effect on sense of power and life satisfaction.” </a:t>
            </a:r>
            <a:r>
              <a:rPr lang="en-US" sz="700" i="1" dirty="0"/>
              <a:t>Journal of Vocational Behavior</a:t>
            </a:r>
            <a:r>
              <a:rPr lang="en-US" sz="700" dirty="0"/>
              <a:t> 74 (2): 145–55. </a:t>
            </a:r>
            <a:r>
              <a:rPr lang="en-US" sz="700" dirty="0">
                <a:hlinkClick r:id="rId8"/>
              </a:rPr>
              <a:t>https://doi.org/10.1016/j.jvb.2009.01.002</a:t>
            </a:r>
            <a:r>
              <a:rPr lang="en-US" sz="700" dirty="0"/>
              <a:t>.</a:t>
            </a:r>
          </a:p>
          <a:p>
            <a:pPr marL="0" indent="0">
              <a:buNone/>
            </a:pPr>
            <a:r>
              <a:rPr lang="en-US" sz="700" dirty="0"/>
              <a:t>Koen, Jessie, Ute-Christine </a:t>
            </a:r>
            <a:r>
              <a:rPr lang="en-US" sz="700" dirty="0" err="1"/>
              <a:t>Klehe</a:t>
            </a:r>
            <a:r>
              <a:rPr lang="en-US" sz="700" dirty="0"/>
              <a:t>, and Annelies E. M. Van </a:t>
            </a:r>
            <a:r>
              <a:rPr lang="en-US" sz="700" dirty="0" err="1"/>
              <a:t>Vianen</a:t>
            </a:r>
            <a:r>
              <a:rPr lang="en-US" sz="700" dirty="0"/>
              <a:t>. 2012. “Training career adaptability to facilitate a successful school-to-work transition.” </a:t>
            </a:r>
            <a:r>
              <a:rPr lang="en-US" sz="700" i="1" dirty="0"/>
              <a:t>Journal of Vocational Behavior</a:t>
            </a:r>
            <a:r>
              <a:rPr lang="en-US" sz="700" dirty="0"/>
              <a:t> 81 (3): 395–408. </a:t>
            </a:r>
            <a:r>
              <a:rPr lang="en-US" sz="700" dirty="0">
                <a:hlinkClick r:id="rId9"/>
              </a:rPr>
              <a:t>https://doi.org/10.1016/j.jvb.2012.10.003</a:t>
            </a:r>
            <a:r>
              <a:rPr lang="en-US" sz="700" dirty="0"/>
              <a:t>.</a:t>
            </a:r>
          </a:p>
          <a:p>
            <a:pPr marL="0" indent="0">
              <a:buNone/>
            </a:pPr>
            <a:r>
              <a:rPr lang="en-US" sz="700" dirty="0" err="1"/>
              <a:t>Konstam</a:t>
            </a:r>
            <a:r>
              <a:rPr lang="en-US" sz="700" dirty="0"/>
              <a:t>, </a:t>
            </a:r>
            <a:r>
              <a:rPr lang="en-US" sz="700" dirty="0" err="1"/>
              <a:t>Varda</a:t>
            </a:r>
            <a:r>
              <a:rPr lang="en-US" sz="700" dirty="0"/>
              <a:t>, </a:t>
            </a:r>
            <a:r>
              <a:rPr lang="en-US" sz="700" dirty="0" err="1"/>
              <a:t>Selda</a:t>
            </a:r>
            <a:r>
              <a:rPr lang="en-US" sz="700" dirty="0"/>
              <a:t> </a:t>
            </a:r>
            <a:r>
              <a:rPr lang="en-US" sz="700" dirty="0" err="1"/>
              <a:t>Celen-Demirtas</a:t>
            </a:r>
            <a:r>
              <a:rPr lang="en-US" sz="700" dirty="0"/>
              <a:t>, Sara Tomek, and Kay Sweeney. 2015. “Career Adaptability and Subjective Well-Being in Unemployed Emerging Adults.” </a:t>
            </a:r>
            <a:r>
              <a:rPr lang="en-US" sz="700" i="1" dirty="0"/>
              <a:t>Journal of Career Development</a:t>
            </a:r>
            <a:r>
              <a:rPr lang="en-US" sz="700" dirty="0"/>
              <a:t> 42 (6): 463–77. </a:t>
            </a:r>
            <a:r>
              <a:rPr lang="en-US" sz="700" dirty="0">
                <a:hlinkClick r:id="rId10"/>
              </a:rPr>
              <a:t>https://doi.org/10.1177/0894845315575151</a:t>
            </a:r>
            <a:r>
              <a:rPr lang="en-US" sz="700" dirty="0"/>
              <a:t>.</a:t>
            </a:r>
          </a:p>
          <a:p>
            <a:pPr marL="0" indent="0">
              <a:buNone/>
            </a:pPr>
            <a:r>
              <a:rPr lang="en-US" sz="700" dirty="0"/>
              <a:t>Leach, Tony. 2017. “‘It seems at the moment my career is dependent on factors outside of my control’: reflections on graduates’ experiences of employment and career enactment in an era of economic uncertainty and austerity.” </a:t>
            </a:r>
            <a:r>
              <a:rPr lang="en-US" sz="700" i="1" dirty="0"/>
              <a:t>British Journal of Guidance &amp; Counselling</a:t>
            </a:r>
            <a:r>
              <a:rPr lang="en-US" sz="700" dirty="0"/>
              <a:t> 45 (2): 188–98. </a:t>
            </a:r>
            <a:r>
              <a:rPr lang="en-US" sz="700" dirty="0">
                <a:hlinkClick r:id="rId11"/>
              </a:rPr>
              <a:t>https://doi.org/10.1080/03069885.2016.1254724</a:t>
            </a:r>
            <a:r>
              <a:rPr lang="en-US" sz="700" dirty="0"/>
              <a:t>.</a:t>
            </a:r>
          </a:p>
          <a:p>
            <a:pPr marL="0" indent="0">
              <a:buNone/>
            </a:pPr>
            <a:r>
              <a:rPr lang="en-US" sz="700" dirty="0"/>
              <a:t>Lent, Robert W., Steven D. Brown, and Gail Hackett. 1994. “Toward a Unifying Social Cognitive Theory of Career and Academic Interest, Choice, and Performance.” </a:t>
            </a:r>
            <a:r>
              <a:rPr lang="en-US" sz="700" i="1" dirty="0"/>
              <a:t>Journal of Vocational Behavior</a:t>
            </a:r>
            <a:r>
              <a:rPr lang="en-US" sz="700" dirty="0"/>
              <a:t> 45 (1): 79–122. </a:t>
            </a:r>
            <a:r>
              <a:rPr lang="en-US" sz="700" dirty="0">
                <a:hlinkClick r:id="rId12"/>
              </a:rPr>
              <a:t>https://doi.org/10.1006/jvbe.1994.1027</a:t>
            </a:r>
            <a:r>
              <a:rPr lang="en-US" sz="700" dirty="0"/>
              <a:t>.</a:t>
            </a:r>
          </a:p>
          <a:p>
            <a:pPr marL="0" indent="0">
              <a:buNone/>
            </a:pPr>
            <a:r>
              <a:rPr lang="en-US" sz="700" dirty="0"/>
              <a:t>Ng, Thomas W. H., Lillian T. </a:t>
            </a:r>
            <a:r>
              <a:rPr lang="en-US" sz="700" dirty="0" err="1"/>
              <a:t>Eby</a:t>
            </a:r>
            <a:r>
              <a:rPr lang="en-US" sz="700" dirty="0"/>
              <a:t>, Kelly L. Sorensen, and Daniel C. Feldman. 2005. “PREDICTORS OF OBJECTIVE AND SUBJECTIVE CAREER SUCCESS: A META-ANALYSIS.” </a:t>
            </a:r>
            <a:r>
              <a:rPr lang="en-US" sz="700" i="1" dirty="0"/>
              <a:t>Personnel Psychology</a:t>
            </a:r>
            <a:r>
              <a:rPr lang="en-US" sz="700" dirty="0"/>
              <a:t> 58 (2): 367–408. </a:t>
            </a:r>
            <a:r>
              <a:rPr lang="en-US" sz="700" dirty="0">
                <a:hlinkClick r:id="rId13"/>
              </a:rPr>
              <a:t>https://doi.org/10.1111/j.1744-6570.2005.00515.x</a:t>
            </a:r>
            <a:r>
              <a:rPr lang="en-US" sz="700" dirty="0"/>
              <a:t>.</a:t>
            </a:r>
          </a:p>
          <a:p>
            <a:pPr marL="0" indent="0">
              <a:buNone/>
            </a:pPr>
            <a:r>
              <a:rPr lang="en-US" sz="700" dirty="0" err="1"/>
              <a:t>Rijsoort</a:t>
            </a:r>
            <a:r>
              <a:rPr lang="en-US" sz="700" dirty="0"/>
              <a:t>, Stella van, Paul </a:t>
            </a:r>
            <a:r>
              <a:rPr lang="en-US" sz="700" dirty="0" err="1"/>
              <a:t>Emmelkamp</a:t>
            </a:r>
            <a:r>
              <a:rPr lang="en-US" sz="700" dirty="0"/>
              <a:t>, and Geert </a:t>
            </a:r>
            <a:r>
              <a:rPr lang="en-US" sz="700" dirty="0" err="1"/>
              <a:t>Vervaeke</a:t>
            </a:r>
            <a:r>
              <a:rPr lang="en-US" sz="700" dirty="0"/>
              <a:t>. 1999. “The Penn State Worry Questionnaire and the Worry Domains Questionnaire: structure, reliability and validity.” </a:t>
            </a:r>
            <a:r>
              <a:rPr lang="en-US" sz="700" i="1" dirty="0"/>
              <a:t>Clinical Psychology &amp; Psychotherapy</a:t>
            </a:r>
            <a:r>
              <a:rPr lang="en-US" sz="700" dirty="0"/>
              <a:t> 6 (4): 297–307. </a:t>
            </a:r>
            <a:r>
              <a:rPr lang="en-US" sz="700" dirty="0">
                <a:hlinkClick r:id="rId14"/>
              </a:rPr>
              <a:t>https://doi.org/10.1002/(SICI)1099-0879(199910)6:4&lt;297::AID-CPP206&gt;3.0.CO;2-E</a:t>
            </a:r>
            <a:r>
              <a:rPr lang="en-US" sz="700" dirty="0"/>
              <a:t>.</a:t>
            </a:r>
          </a:p>
          <a:p>
            <a:pPr marL="0" indent="0">
              <a:buNone/>
            </a:pPr>
            <a:r>
              <a:rPr lang="en-US" sz="700" dirty="0"/>
              <a:t>Savickas, Mark L. 2005. “The theory and practice of career construction.” In </a:t>
            </a:r>
            <a:r>
              <a:rPr lang="en-US" sz="700" i="1" dirty="0"/>
              <a:t>Career Development and Counseling: Putting Theory and Research to Work</a:t>
            </a:r>
            <a:r>
              <a:rPr lang="en-US" sz="700" dirty="0"/>
              <a:t>, edited by Steven D Brown and Robert W Lent, 42–70. New Jersey: John Wiley &amp; Sons.</a:t>
            </a:r>
          </a:p>
          <a:p>
            <a:pPr marL="0" indent="0">
              <a:buNone/>
            </a:pPr>
            <a:r>
              <a:rPr lang="en-US" sz="700" dirty="0" err="1"/>
              <a:t>Skorikov</a:t>
            </a:r>
            <a:r>
              <a:rPr lang="en-US" sz="700" dirty="0"/>
              <a:t>, Vladimir. 2007. “Continuity in adolescent career preparation and its effects on adjustment.” </a:t>
            </a:r>
            <a:r>
              <a:rPr lang="en-US" sz="700" i="1" dirty="0"/>
              <a:t>Journal of Vocational Behavior</a:t>
            </a:r>
            <a:r>
              <a:rPr lang="en-US" sz="700" dirty="0"/>
              <a:t> 70 (1): 8–24. </a:t>
            </a:r>
            <a:r>
              <a:rPr lang="en-US" sz="700" dirty="0">
                <a:hlinkClick r:id="rId15"/>
              </a:rPr>
              <a:t>https://doi.org/10.1016/j.jvb.2006.04.007</a:t>
            </a:r>
            <a:r>
              <a:rPr lang="en-US" sz="700" dirty="0"/>
              <a:t>.</a:t>
            </a:r>
          </a:p>
          <a:p>
            <a:pPr marL="0" indent="0">
              <a:buNone/>
            </a:pPr>
            <a:r>
              <a:rPr lang="en-US" sz="700" dirty="0"/>
              <a:t>Stumpf, Stephen A, Arthur P Brief, and Karen Hartman. 1987. “Self-efficacy expectations and coping with career-related events.” </a:t>
            </a:r>
            <a:r>
              <a:rPr lang="en-US" sz="700" i="1" dirty="0"/>
              <a:t>Journal of Vocational Behavior</a:t>
            </a:r>
            <a:r>
              <a:rPr lang="en-US" sz="700" dirty="0"/>
              <a:t> 31 (1): 91–108. </a:t>
            </a:r>
            <a:r>
              <a:rPr lang="en-US" sz="700" dirty="0">
                <a:hlinkClick r:id="rId16"/>
              </a:rPr>
              <a:t>https://doi.org/10.1016/0001-8791(87)90037-6</a:t>
            </a:r>
            <a:r>
              <a:rPr lang="en-US" sz="700" dirty="0"/>
              <a:t>.</a:t>
            </a:r>
          </a:p>
          <a:p>
            <a:pPr marL="0" indent="0">
              <a:buNone/>
            </a:pPr>
            <a:r>
              <a:rPr lang="en-US" sz="700" dirty="0"/>
              <a:t>Worthy, Darrell A., </a:t>
            </a:r>
            <a:r>
              <a:rPr lang="en-US" sz="700" dirty="0" err="1"/>
              <a:t>Kaileigh</a:t>
            </a:r>
            <a:r>
              <a:rPr lang="en-US" sz="700" dirty="0"/>
              <a:t> A. Byrne, and </a:t>
            </a:r>
            <a:r>
              <a:rPr lang="en-US" sz="700" dirty="0" err="1"/>
              <a:t>Sherecce</a:t>
            </a:r>
            <a:r>
              <a:rPr lang="en-US" sz="700" dirty="0"/>
              <a:t> Fields. 2014. “Effects of emotion on prospection during decision-making.” </a:t>
            </a:r>
            <a:r>
              <a:rPr lang="en-US" sz="700" i="1" dirty="0"/>
              <a:t>Frontiers in Psychology</a:t>
            </a:r>
            <a:r>
              <a:rPr lang="en-US" sz="700" dirty="0"/>
              <a:t> 5 (June). </a:t>
            </a:r>
            <a:r>
              <a:rPr lang="en-US" sz="700" dirty="0">
                <a:hlinkClick r:id="rId17"/>
              </a:rPr>
              <a:t>https://doi.org/10.3389/fpsyg.2014.00591</a:t>
            </a:r>
            <a:r>
              <a:rPr lang="en-US" sz="700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F731A-2DF4-4415-BF9E-CF8E9972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R Code and Presentation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0"/>
              </a:spcBef>
            </a:pPr>
            <a:r>
              <a:rPr lang="en-US" dirty="0"/>
              <a:t>You may access the R code and the presentation via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sz="2400" dirty="0">
                <a:solidFill>
                  <a:schemeClr val="accent1"/>
                </a:solidFill>
                <a:hlinkClick r:id="rId2"/>
              </a:rPr>
              <a:t>https://github.com/fastnotfurious/SGM_Amsterdam_Mar20</a:t>
            </a:r>
            <a:endParaRPr lang="en-US" sz="2400" dirty="0">
              <a:solidFill>
                <a:schemeClr val="accent1"/>
              </a:solidFill>
            </a:endParaRPr>
          </a:p>
          <a:p>
            <a:pPr marL="0" indent="0">
              <a:spcBef>
                <a:spcPts val="3000"/>
              </a:spcBef>
              <a:buNone/>
            </a:pP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7BFD2-7A32-4B5A-802F-A84229C0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EF4AD-FEFA-45DC-B79D-F22D63F3E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243" y="2433623"/>
            <a:ext cx="2407513" cy="1325563"/>
          </a:xfrm>
        </p:spPr>
        <p:txBody>
          <a:bodyPr/>
          <a:lstStyle/>
          <a:p>
            <a:r>
              <a:rPr lang="en-US" dirty="0"/>
              <a:t>Appendix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C3C0A-BF78-4B9A-B7AA-D22D3C053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6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772F2A7-3FE3-B945-A2D1-0E45A1E69220}"/>
              </a:ext>
            </a:extLst>
          </p:cNvPr>
          <p:cNvSpPr txBox="1">
            <a:spLocks/>
          </p:cNvSpPr>
          <p:nvPr/>
        </p:nvSpPr>
        <p:spPr>
          <a:xfrm>
            <a:off x="583058" y="28191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Reliabilities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1CE728-E291-2B46-94DD-D6CDA9F79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97" y="2026632"/>
            <a:ext cx="7550221" cy="2319215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3D872-B459-4EFF-BFA3-7874CE036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EB0717-60D8-42BB-BA0E-89DE3E81D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Correlations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5ADAB8-6C93-EF4E-9E20-3B39986CF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627" y="1855912"/>
            <a:ext cx="6178745" cy="3966602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3F205-5DED-4B98-A143-DEBB2740C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BE05D-338F-4998-B6C7-DC2F7D6B7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Confirmatory Factor Analyses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BFD85-0808-C04E-8BFA-7C2A79B64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75" y="3082247"/>
            <a:ext cx="7522845" cy="2661007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59AC685-8B94-BC46-B7EC-0E03AE926D81}"/>
              </a:ext>
            </a:extLst>
          </p:cNvPr>
          <p:cNvSpPr txBox="1">
            <a:spLocks/>
          </p:cNvSpPr>
          <p:nvPr/>
        </p:nvSpPr>
        <p:spPr>
          <a:xfrm>
            <a:off x="628650" y="140110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Model comparison: One versus two versus three factors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EF05B-798C-489B-8638-41B1C836D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CAE11-8953-4EB7-B753-13E743F98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Confirmatory Factor Analyses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9AC685-8B94-BC46-B7EC-0E03AE926D81}"/>
              </a:ext>
            </a:extLst>
          </p:cNvPr>
          <p:cNvSpPr txBox="1">
            <a:spLocks/>
          </p:cNvSpPr>
          <p:nvPr/>
        </p:nvSpPr>
        <p:spPr>
          <a:xfrm>
            <a:off x="628650" y="1883988"/>
            <a:ext cx="8053013" cy="133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dirty="0"/>
              <a:t>“I have not really decided what my career objectives should be yet.” (reverse): Decidedness</a:t>
            </a:r>
          </a:p>
          <a:p>
            <a:r>
              <a:rPr lang="en-US" sz="1500" dirty="0"/>
              <a:t>“I have a plan for my career.”: Strategy</a:t>
            </a:r>
          </a:p>
          <a:p>
            <a:r>
              <a:rPr lang="en-US" sz="1500" dirty="0"/>
              <a:t>“I have a strategy for achieving my career goals.”: Strategy</a:t>
            </a:r>
          </a:p>
          <a:p>
            <a:r>
              <a:rPr lang="en-US" sz="1500" dirty="0"/>
              <a:t>“I know what I need to do to reach my career goals.”: Strategy</a:t>
            </a:r>
          </a:p>
          <a:p>
            <a:r>
              <a:rPr lang="en-US" sz="1500" dirty="0"/>
              <a:t>“My career objectives are not clear.” (reverse): Decidedness</a:t>
            </a:r>
          </a:p>
          <a:p>
            <a:r>
              <a:rPr lang="en-US" sz="1500" dirty="0"/>
              <a:t>“I change my career objectives frequently.” (reverse): Decidedness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3199D-3C05-304F-B435-C1564D915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005" y="4036031"/>
            <a:ext cx="6041597" cy="1580455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837DB-D6EE-431A-AE8B-C4198C1E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28DFC-F11E-4FDC-AD46-583ED2C2B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44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Measurement Invariance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E617E1-07DD-C04A-986C-6F0DCC306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67" y="1791227"/>
            <a:ext cx="6935056" cy="206835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46492D-093B-E044-8655-84590FB76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67" y="4284681"/>
            <a:ext cx="4868940" cy="1598202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6CB4E-5DD0-49BA-B32C-FB3B5BCC7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4CDD2C-B927-4E2F-9449-3A69E2F89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Univariate </a:t>
            </a:r>
            <a:r>
              <a:rPr lang="en-US" dirty="0"/>
              <a:t>Latent Change Score Model Career Planning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577BDF-9525-584C-95EF-1090AFA78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60" y="1866155"/>
            <a:ext cx="4647498" cy="773343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DC3840-6EC8-784D-AE90-FE239AF41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59" y="2956457"/>
            <a:ext cx="4194652" cy="1892153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9B699C-910E-FD40-B999-BBC95D598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60" y="5197528"/>
            <a:ext cx="4403658" cy="1148149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305C0B-9033-B54B-BBC8-4D0C717F9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60" y="1834196"/>
            <a:ext cx="4647498" cy="773343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C780F01-E5CB-7644-AB76-A069E904094B}"/>
              </a:ext>
            </a:extLst>
          </p:cNvPr>
          <p:cNvSpPr/>
          <p:nvPr/>
        </p:nvSpPr>
        <p:spPr>
          <a:xfrm>
            <a:off x="6261461" y="1834196"/>
            <a:ext cx="1872345" cy="80530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Overall model fit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3A6D5A-5A74-364E-882D-6AC4CF67D1E8}"/>
              </a:ext>
            </a:extLst>
          </p:cNvPr>
          <p:cNvSpPr/>
          <p:nvPr/>
        </p:nvSpPr>
        <p:spPr>
          <a:xfrm>
            <a:off x="5468984" y="3437946"/>
            <a:ext cx="2821576" cy="2980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Covariance between initial score and change score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23C1F7-8132-B24F-82E5-67F5466FB562}"/>
              </a:ext>
            </a:extLst>
          </p:cNvPr>
          <p:cNvSpPr/>
          <p:nvPr/>
        </p:nvSpPr>
        <p:spPr>
          <a:xfrm>
            <a:off x="5468984" y="4247418"/>
            <a:ext cx="1454331" cy="28434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Variance change score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B012E89D-A401-2A41-8243-17799406B2FD}"/>
              </a:ext>
            </a:extLst>
          </p:cNvPr>
          <p:cNvSpPr/>
          <p:nvPr/>
        </p:nvSpPr>
        <p:spPr>
          <a:xfrm rot="10800000">
            <a:off x="5059679" y="3499874"/>
            <a:ext cx="478972" cy="17417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7F6EC95-B342-1C42-B459-945AC9207766}"/>
              </a:ext>
            </a:extLst>
          </p:cNvPr>
          <p:cNvSpPr/>
          <p:nvPr/>
        </p:nvSpPr>
        <p:spPr>
          <a:xfrm rot="10800000">
            <a:off x="5059679" y="4299668"/>
            <a:ext cx="478972" cy="17417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5D6B3F-E5AD-AB44-817F-04E8CB19B206}"/>
              </a:ext>
            </a:extLst>
          </p:cNvPr>
          <p:cNvSpPr/>
          <p:nvPr/>
        </p:nvSpPr>
        <p:spPr>
          <a:xfrm>
            <a:off x="6261460" y="5368951"/>
            <a:ext cx="1872345" cy="80530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Mean change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A0C0FE-7C25-4B3B-844F-D184E6756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F738FD-0480-4138-A668-FD07FDED1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29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/>
              <a:t>Career planning</a:t>
            </a:r>
            <a:r>
              <a:rPr lang="en-US" b="1" dirty="0"/>
              <a:t> </a:t>
            </a:r>
            <a:r>
              <a:rPr lang="en-US" dirty="0"/>
              <a:t>(Gould, 1979)</a:t>
            </a:r>
          </a:p>
          <a:p>
            <a:pPr marL="0" lvl="0" indent="0">
              <a:spcBef>
                <a:spcPts val="3000"/>
              </a:spcBef>
              <a:buNone/>
            </a:pPr>
            <a:endParaRPr sz="2000" dirty="0"/>
          </a:p>
          <a:p>
            <a:pPr marL="914400" lvl="1" indent="-457200">
              <a:buFont typeface="+mj-lt"/>
              <a:buAutoNum type="arabicPeriod"/>
            </a:pPr>
            <a:r>
              <a:rPr sz="2200" dirty="0"/>
              <a:t>the extent to which career plans exist,</a:t>
            </a:r>
            <a:r>
              <a:rPr lang="en-US" sz="2200" dirty="0"/>
              <a:t> </a:t>
            </a:r>
            <a:endParaRPr sz="2200" dirty="0"/>
          </a:p>
          <a:p>
            <a:pPr marL="914400" lvl="1" indent="-457200">
              <a:buFont typeface="+mj-lt"/>
              <a:buAutoNum type="arabicPeriod"/>
            </a:pPr>
            <a:r>
              <a:rPr sz="2200" dirty="0"/>
              <a:t>how frequently career plans are changed,</a:t>
            </a:r>
          </a:p>
          <a:p>
            <a:pPr marL="914400" lvl="1" indent="-457200">
              <a:buFont typeface="+mj-lt"/>
              <a:buAutoNum type="arabicPeriod"/>
            </a:pPr>
            <a:r>
              <a:rPr sz="2200" dirty="0"/>
              <a:t>how clear the plans are, and</a:t>
            </a:r>
          </a:p>
          <a:p>
            <a:pPr marL="914400" lvl="1" indent="-457200">
              <a:buFont typeface="+mj-lt"/>
              <a:buAutoNum type="arabicPeriod"/>
            </a:pPr>
            <a:r>
              <a:rPr sz="2200" dirty="0"/>
              <a:t>whether or not a strategy exists for achieving career goals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434B4-8896-43F5-912A-88C8C5AFD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02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Univariate </a:t>
            </a:r>
            <a:r>
              <a:rPr lang="en-US" dirty="0"/>
              <a:t>Latent Change Score Model Career Planning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3833C-F48D-9F41-8D16-37F52E7E8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234" y="1947652"/>
            <a:ext cx="6205532" cy="399081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76D40-536B-4480-9007-2F779B6C6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C28B1-2D40-46C1-88CE-4FEFDC171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00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Univariate </a:t>
            </a:r>
            <a:r>
              <a:rPr lang="en-US" dirty="0"/>
              <a:t>Latent Change Score Model Self-efficacy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B9CCD-A0E6-D745-BD83-9DC4C6B89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15" y="1822608"/>
            <a:ext cx="4791561" cy="797329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492194-B02B-4F46-800F-39C111931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15" y="2934920"/>
            <a:ext cx="4220559" cy="1996649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6B39D0-84BE-FC4A-BEF9-63086D9A5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15" y="5246552"/>
            <a:ext cx="4103553" cy="1049746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9CCDE-DD00-465E-A45D-25BF2F265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0D828D-1542-43CD-A01B-6A383EA4F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00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Univariate </a:t>
            </a:r>
            <a:r>
              <a:rPr lang="en-US" dirty="0"/>
              <a:t>Latent Change Score Model Career-related Worry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FC38F5-CB25-3943-A298-C743DB4A5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83" y="1971957"/>
            <a:ext cx="4919254" cy="844228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CD5184-9A54-0342-9232-F2CAB1F6D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83" y="5347477"/>
            <a:ext cx="4238945" cy="1098464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351176-BED2-F640-94DB-E21B4003D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83" y="3097453"/>
            <a:ext cx="4318205" cy="1928904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15D11F-3260-46AE-BEC6-5566FFAC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24052-F5A5-4A0F-8491-5D9FEEDBC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672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 Career Planning - Worry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72C16A-F066-2640-84EB-E252B4E28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06" y="3842535"/>
            <a:ext cx="4890423" cy="2013704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C6ED48-B601-1A41-A3FD-3AA50DF3E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06" y="2273453"/>
            <a:ext cx="4934123" cy="861144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0E389F-5C49-4411-A0D5-D7EE64998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CD716-59C9-4D49-84AE-FECAAB8E2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49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 Career Planning - Worry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509A2C-9F2D-5941-BCB1-5026AB9B6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39" y="2914206"/>
            <a:ext cx="6066898" cy="1368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9E8403-76CD-DB40-8AA6-AB5A5444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39" y="4674742"/>
            <a:ext cx="6889143" cy="13950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D2869AE-62FD-BF4F-A597-BB900E173E84}"/>
              </a:ext>
            </a:extLst>
          </p:cNvPr>
          <p:cNvSpPr txBox="1">
            <a:spLocks/>
          </p:cNvSpPr>
          <p:nvPr/>
        </p:nvSpPr>
        <p:spPr>
          <a:xfrm>
            <a:off x="659472" y="1745720"/>
            <a:ext cx="5453652" cy="123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Model comparison: Coupling parameters constrained to zero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218A2D-6B35-42BC-999E-2A4F3517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FBC160D-E41F-44E6-9AD5-BDB998B9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B87FEF-8B6C-4F75-A741-B1CAFEF8FB53}"/>
              </a:ext>
            </a:extLst>
          </p:cNvPr>
          <p:cNvSpPr/>
          <p:nvPr/>
        </p:nvSpPr>
        <p:spPr>
          <a:xfrm>
            <a:off x="6729274" y="1956877"/>
            <a:ext cx="463303" cy="452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81685A-6854-4E15-9497-E28775CFA06A}"/>
              </a:ext>
            </a:extLst>
          </p:cNvPr>
          <p:cNvSpPr/>
          <p:nvPr/>
        </p:nvSpPr>
        <p:spPr>
          <a:xfrm>
            <a:off x="8052047" y="1956877"/>
            <a:ext cx="463303" cy="452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H2</a:t>
            </a:r>
          </a:p>
        </p:txBody>
      </p:sp>
      <p:sp>
        <p:nvSpPr>
          <p:cNvPr id="15" name="Heart 14">
            <a:extLst>
              <a:ext uri="{FF2B5EF4-FFF2-40B4-BE49-F238E27FC236}">
                <a16:creationId xmlns:a16="http://schemas.microsoft.com/office/drawing/2014/main" id="{6ABA5311-0DF6-4917-BEF1-6D7074B8BFA9}"/>
              </a:ext>
            </a:extLst>
          </p:cNvPr>
          <p:cNvSpPr/>
          <p:nvPr/>
        </p:nvSpPr>
        <p:spPr>
          <a:xfrm>
            <a:off x="7192577" y="2016471"/>
            <a:ext cx="436305" cy="333573"/>
          </a:xfrm>
          <a:prstGeom prst="hear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4857D22E-84F3-43C6-A4EA-E54FA782A491}"/>
              </a:ext>
            </a:extLst>
          </p:cNvPr>
          <p:cNvSpPr/>
          <p:nvPr/>
        </p:nvSpPr>
        <p:spPr>
          <a:xfrm>
            <a:off x="8515351" y="1956876"/>
            <a:ext cx="353442" cy="452762"/>
          </a:xfrm>
          <a:prstGeom prst="lightningBol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3720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 Career Planning - Worry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358EC3-F738-6A49-BA42-EBD030EE5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82" y="1954302"/>
            <a:ext cx="4711343" cy="41637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79929AA-F5FC-CA4D-A85E-BC173ADD06E6}"/>
              </a:ext>
            </a:extLst>
          </p:cNvPr>
          <p:cNvSpPr txBox="1">
            <a:spLocks/>
          </p:cNvSpPr>
          <p:nvPr/>
        </p:nvSpPr>
        <p:spPr>
          <a:xfrm>
            <a:off x="5753529" y="1954302"/>
            <a:ext cx="2761821" cy="1836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+mj-lt"/>
              <a:buAutoNum type="arabicPeriod"/>
            </a:pPr>
            <a:r>
              <a:rPr lang="en-US" sz="1500" dirty="0"/>
              <a:t>“I have not really decided what my career objectives should be yet.” (reverse): Decidedness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“I have a plan for my career.”: Strategy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“I have a strategy for achieving my career goals.”: Strategy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“I know what I need to do to reach my career goals.”: Strategy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“My career objectives are not clear.” (reverse): Decidedness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“I change my career objectives frequently.” (reverse): Decidedness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602EA-95EA-4C17-829F-763818A1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A497A-5DF4-4BF6-A40B-057465DD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586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 Career Planning – Self-efficacy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FA10B-F4E1-B94C-9BF3-E6CBF1CB4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04" y="2221430"/>
            <a:ext cx="5891370" cy="3203325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647987-512D-42F5-AD6E-F10215E17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707C0-34AB-46D7-B0FD-94EB53CD3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474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 Career Planning – Self-efficacy</a:t>
            </a:r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D2869AE-62FD-BF4F-A597-BB900E173E84}"/>
              </a:ext>
            </a:extLst>
          </p:cNvPr>
          <p:cNvSpPr txBox="1">
            <a:spLocks/>
          </p:cNvSpPr>
          <p:nvPr/>
        </p:nvSpPr>
        <p:spPr>
          <a:xfrm>
            <a:off x="659472" y="1745720"/>
            <a:ext cx="5453652" cy="123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Model comparison: Coupling parameters constrained to zero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79BAD-ADBA-4B45-AEA0-E0C9816D7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71" y="3037501"/>
            <a:ext cx="5282353" cy="263171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DDAC28-2E2D-40D2-B2B7-8C470E412964}"/>
              </a:ext>
            </a:extLst>
          </p:cNvPr>
          <p:cNvSpPr/>
          <p:nvPr/>
        </p:nvSpPr>
        <p:spPr>
          <a:xfrm>
            <a:off x="6729274" y="1956877"/>
            <a:ext cx="463303" cy="452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15EDE4-A82B-4D2C-8D2D-93557A05B18E}"/>
              </a:ext>
            </a:extLst>
          </p:cNvPr>
          <p:cNvSpPr/>
          <p:nvPr/>
        </p:nvSpPr>
        <p:spPr>
          <a:xfrm>
            <a:off x="8052047" y="1956877"/>
            <a:ext cx="463303" cy="452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H4</a:t>
            </a:r>
          </a:p>
        </p:txBody>
      </p:sp>
      <p:sp>
        <p:nvSpPr>
          <p:cNvPr id="7" name="Heart 6">
            <a:extLst>
              <a:ext uri="{FF2B5EF4-FFF2-40B4-BE49-F238E27FC236}">
                <a16:creationId xmlns:a16="http://schemas.microsoft.com/office/drawing/2014/main" id="{8C116CCB-CD04-4389-9F1A-E016EC7402D7}"/>
              </a:ext>
            </a:extLst>
          </p:cNvPr>
          <p:cNvSpPr/>
          <p:nvPr/>
        </p:nvSpPr>
        <p:spPr>
          <a:xfrm>
            <a:off x="7192577" y="2016471"/>
            <a:ext cx="436305" cy="333573"/>
          </a:xfrm>
          <a:prstGeom prst="hear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F7B3B4B5-CCC7-4AEE-AD81-B2AF6A1302FF}"/>
              </a:ext>
            </a:extLst>
          </p:cNvPr>
          <p:cNvSpPr/>
          <p:nvPr/>
        </p:nvSpPr>
        <p:spPr>
          <a:xfrm>
            <a:off x="8515351" y="1956876"/>
            <a:ext cx="353442" cy="452762"/>
          </a:xfrm>
          <a:prstGeom prst="lightningBol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A5DEB71-1D4B-4F46-AC33-DA2069B99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0F78886-AAD9-4109-B835-6DB9302B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32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 Self-efficacy – Worry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C92295-5494-4AF7-A1B5-4A6D2B66E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67" y="2390082"/>
            <a:ext cx="5791860" cy="306968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39563-0D74-46B1-865E-069F5D5BE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DCB83-512F-49C0-A432-A41A44A0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610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Bivariate</a:t>
            </a:r>
            <a:r>
              <a:rPr dirty="0"/>
              <a:t> </a:t>
            </a:r>
            <a:r>
              <a:rPr lang="en-US" dirty="0"/>
              <a:t>Latent Change Score Model Self-efficacy - Worry</a:t>
            </a:r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D2869AE-62FD-BF4F-A597-BB900E173E84}"/>
              </a:ext>
            </a:extLst>
          </p:cNvPr>
          <p:cNvSpPr txBox="1">
            <a:spLocks/>
          </p:cNvSpPr>
          <p:nvPr/>
        </p:nvSpPr>
        <p:spPr>
          <a:xfrm>
            <a:off x="659472" y="1745720"/>
            <a:ext cx="5453652" cy="123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Model comparison: Coupling parameters constrained to zero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A84D-492D-42F3-850C-0C445A5339F8}"/>
              </a:ext>
            </a:extLst>
          </p:cNvPr>
          <p:cNvSpPr/>
          <p:nvPr/>
        </p:nvSpPr>
        <p:spPr>
          <a:xfrm>
            <a:off x="6729274" y="1956877"/>
            <a:ext cx="463303" cy="452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H5</a:t>
            </a: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67363560-291E-42D3-9BAF-DCC09F0CCFAD}"/>
              </a:ext>
            </a:extLst>
          </p:cNvPr>
          <p:cNvSpPr/>
          <p:nvPr/>
        </p:nvSpPr>
        <p:spPr>
          <a:xfrm>
            <a:off x="7192577" y="2016471"/>
            <a:ext cx="436305" cy="333573"/>
          </a:xfrm>
          <a:prstGeom prst="hear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1D858A-73D9-48F5-A0BA-885DD904D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B82D1C-49DE-4CF8-92CD-1277A09D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C46D27-15A7-40CE-AE63-1DBB292E1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32" y="2953022"/>
            <a:ext cx="6915150" cy="1400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A00FBD-B697-400E-B4A3-CA17A5978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33" y="4542979"/>
            <a:ext cx="69151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4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06279"/>
            <a:ext cx="78867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nl-NL" sz="2000" dirty="0"/>
          </a:p>
          <a:p>
            <a:pPr marL="457200" lvl="1" indent="0" algn="ctr">
              <a:buNone/>
            </a:pPr>
            <a:r>
              <a:rPr lang="en-US" i="1" dirty="0"/>
              <a:t>H1: Career planning leads to a decrease in career-related worries during the pre-graduation phase</a:t>
            </a:r>
          </a:p>
          <a:p>
            <a:pPr lvl="1"/>
            <a:endParaRPr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00EB3C-EC4F-1049-A82F-84B969395139}"/>
              </a:ext>
            </a:extLst>
          </p:cNvPr>
          <p:cNvSpPr/>
          <p:nvPr/>
        </p:nvSpPr>
        <p:spPr>
          <a:xfrm>
            <a:off x="1263721" y="3828071"/>
            <a:ext cx="2517169" cy="108906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 planning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A1E376-1C50-7E42-AA66-9774D5E2A33F}"/>
              </a:ext>
            </a:extLst>
          </p:cNvPr>
          <p:cNvSpPr/>
          <p:nvPr/>
        </p:nvSpPr>
        <p:spPr>
          <a:xfrm>
            <a:off x="5505235" y="3828071"/>
            <a:ext cx="2517169" cy="1089061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Career-related worry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2BDA07-41AF-8240-90DD-67AAF6E2C606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780890" y="4372602"/>
            <a:ext cx="172434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2839C7A-4F99-8F48-9620-EFAFF33AB1BC}"/>
              </a:ext>
            </a:extLst>
          </p:cNvPr>
          <p:cNvSpPr/>
          <p:nvPr/>
        </p:nvSpPr>
        <p:spPr>
          <a:xfrm>
            <a:off x="4415961" y="4140576"/>
            <a:ext cx="486311" cy="46405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EC719A4-7D5C-44A3-9572-DB7C0A83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146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Multigroup Bivariate</a:t>
            </a:r>
            <a:r>
              <a:rPr dirty="0"/>
              <a:t> </a:t>
            </a:r>
            <a:r>
              <a:rPr lang="en-US" dirty="0"/>
              <a:t>Latent Change Score Model Career-planning – Worry </a:t>
            </a:r>
            <a:endParaRPr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C58DD5-7C4E-4969-B5B0-B186E0326BC1}"/>
              </a:ext>
            </a:extLst>
          </p:cNvPr>
          <p:cNvSpPr txBox="1">
            <a:spLocks/>
          </p:cNvSpPr>
          <p:nvPr/>
        </p:nvSpPr>
        <p:spPr>
          <a:xfrm>
            <a:off x="628650" y="1435227"/>
            <a:ext cx="7886700" cy="1223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Job found at T2 (Group 1) vs. no job found at T2 (Group 2)</a:t>
            </a:r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FCDEC8-6ECA-4E17-AB0B-4FCE36187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47" y="3750423"/>
            <a:ext cx="3955067" cy="2622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915A7F-C9D4-4809-9C5A-FC9729D63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688" y="3750423"/>
            <a:ext cx="3955065" cy="2622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B03E9E-A03B-488B-88C6-EB38FAD27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47" y="2574972"/>
            <a:ext cx="3955067" cy="2057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739E72-6BF6-4163-A448-F2D808B2B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687" y="2574973"/>
            <a:ext cx="3955053" cy="2057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8FBDF1-3AF2-4905-9E83-F28EC47D1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47" y="2294881"/>
            <a:ext cx="3955053" cy="2123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1B4C42-A3E8-432C-981A-B336BA89EA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4"/>
          <a:stretch/>
        </p:blipFill>
        <p:spPr>
          <a:xfrm>
            <a:off x="508247" y="2854454"/>
            <a:ext cx="3955051" cy="7100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316657-E381-425D-A27E-5F6308DA2C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0689" y="2294881"/>
            <a:ext cx="3955052" cy="2178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18A75A-8B7D-424D-B483-9119CD3CE8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64"/>
          <a:stretch/>
        </p:blipFill>
        <p:spPr>
          <a:xfrm>
            <a:off x="4680689" y="2854454"/>
            <a:ext cx="3955051" cy="71611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B36E2-B8E6-4DA8-921A-F4FC954B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8B774-2EB4-4E05-9228-7AEB6BADF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069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nl-NL" dirty="0"/>
              <a:t>The effect of </a:t>
            </a:r>
            <a:r>
              <a:rPr lang="nl-NL" dirty="0" err="1"/>
              <a:t>career</a:t>
            </a:r>
            <a:r>
              <a:rPr lang="nl-NL" dirty="0"/>
              <a:t> planning on </a:t>
            </a:r>
            <a:r>
              <a:rPr lang="nl-NL" dirty="0" err="1"/>
              <a:t>worry</a:t>
            </a:r>
            <a:r>
              <a:rPr lang="nl-NL" dirty="0"/>
              <a:t> </a:t>
            </a:r>
            <a:r>
              <a:rPr lang="nl-NL" dirty="0" err="1"/>
              <a:t>mediated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self-efficacy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CE0DF-D90C-4ED3-A11C-FCC341296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63" y="2039157"/>
            <a:ext cx="4266290" cy="66974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A36420-1330-49F4-911D-FACEDA1DF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953" y="5260207"/>
            <a:ext cx="3536397" cy="72711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2A95CB-6D5A-41D5-965B-9847D3C3B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63" y="3338004"/>
            <a:ext cx="3957497" cy="264931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B4AF1E-DAA6-4C7B-9646-E5B4AF4B3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935" y="2525288"/>
            <a:ext cx="3115415" cy="121424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257F1-DDEC-4B37-9A76-D12D2907D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BEE85-475F-4F20-81BC-4AB8576A0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10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4B807-8519-4AF4-A753-5A8B94EFD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6</a:t>
            </a:fld>
            <a:endParaRPr lang="en-US"/>
          </a:p>
        </p:txBody>
      </p:sp>
      <p:pic>
        <p:nvPicPr>
          <p:cNvPr id="11" name="Graphic 10" descr="Worried face with no fill">
            <a:extLst>
              <a:ext uri="{FF2B5EF4-FFF2-40B4-BE49-F238E27FC236}">
                <a16:creationId xmlns:a16="http://schemas.microsoft.com/office/drawing/2014/main" id="{F9712EA1-CA42-43FA-A2EF-E471AB6AC57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 contrast="-1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112" y="1800502"/>
            <a:ext cx="1140781" cy="114078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45F2AC4-346A-49F2-88EF-1ABE040A68F3}"/>
              </a:ext>
            </a:extLst>
          </p:cNvPr>
          <p:cNvSpPr/>
          <p:nvPr/>
        </p:nvSpPr>
        <p:spPr>
          <a:xfrm rot="20208369">
            <a:off x="2159867" y="1413230"/>
            <a:ext cx="832449" cy="15947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Graphic 13" descr="Trophy">
            <a:extLst>
              <a:ext uri="{FF2B5EF4-FFF2-40B4-BE49-F238E27FC236}">
                <a16:creationId xmlns:a16="http://schemas.microsoft.com/office/drawing/2014/main" id="{47036EEE-C1E2-4440-AFBF-910DB54E63D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 contrast="3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0485" y="1255747"/>
            <a:ext cx="643631" cy="643631"/>
          </a:xfrm>
          <a:prstGeom prst="rect">
            <a:avLst/>
          </a:prstGeom>
        </p:spPr>
      </p:pic>
      <p:pic>
        <p:nvPicPr>
          <p:cNvPr id="24" name="Graphic 23" descr="Hummingbird">
            <a:extLst>
              <a:ext uri="{FF2B5EF4-FFF2-40B4-BE49-F238E27FC236}">
                <a16:creationId xmlns:a16="http://schemas.microsoft.com/office/drawing/2014/main" id="{152127D1-178E-4C1B-9CB0-73C3FA044A8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00000" contrast="-7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70361" y="310164"/>
            <a:ext cx="1309456" cy="1309456"/>
          </a:xfrm>
          <a:prstGeom prst="rect">
            <a:avLst/>
          </a:prstGeom>
        </p:spPr>
      </p:pic>
      <p:pic>
        <p:nvPicPr>
          <p:cNvPr id="26" name="Graphic 25" descr="Turtle">
            <a:extLst>
              <a:ext uri="{FF2B5EF4-FFF2-40B4-BE49-F238E27FC236}">
                <a16:creationId xmlns:a16="http://schemas.microsoft.com/office/drawing/2014/main" id="{77589241-C2BC-43E8-887A-3244F012B70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100000" contrast="2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85493" y="2356089"/>
            <a:ext cx="1129128" cy="1129128"/>
          </a:xfrm>
          <a:prstGeom prst="rect">
            <a:avLst/>
          </a:prstGeom>
        </p:spPr>
      </p:pic>
      <p:pic>
        <p:nvPicPr>
          <p:cNvPr id="27" name="Graphic 26" descr="Trophy">
            <a:extLst>
              <a:ext uri="{FF2B5EF4-FFF2-40B4-BE49-F238E27FC236}">
                <a16:creationId xmlns:a16="http://schemas.microsoft.com/office/drawing/2014/main" id="{8344C233-F35F-4F4F-8BB0-A791F13A8C4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 contrast="3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9574" y="3287789"/>
            <a:ext cx="643631" cy="601647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5D740806-53E8-4BC0-BA8B-9133453D59B5}"/>
              </a:ext>
            </a:extLst>
          </p:cNvPr>
          <p:cNvSpPr/>
          <p:nvPr/>
        </p:nvSpPr>
        <p:spPr>
          <a:xfrm rot="804336">
            <a:off x="2293551" y="2682952"/>
            <a:ext cx="832449" cy="1431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E63A46-B782-4871-AFA6-048E1FB3317F}"/>
              </a:ext>
            </a:extLst>
          </p:cNvPr>
          <p:cNvSpPr/>
          <p:nvPr/>
        </p:nvSpPr>
        <p:spPr>
          <a:xfrm>
            <a:off x="5060272" y="1592042"/>
            <a:ext cx="37244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Worry affects the temporal focus on outcomes </a:t>
            </a:r>
            <a:r>
              <a:rPr lang="en-US" sz="1400" dirty="0"/>
              <a:t>(Worthy et al., 2014)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preference for immediate over delayed rewards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F05473-7A95-4F8B-9C14-E9469666C99C}"/>
              </a:ext>
            </a:extLst>
          </p:cNvPr>
          <p:cNvSpPr/>
          <p:nvPr/>
        </p:nvSpPr>
        <p:spPr>
          <a:xfrm>
            <a:off x="5171242" y="4527294"/>
            <a:ext cx="37244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i="1" dirty="0"/>
              <a:t>Task avoidance theory </a:t>
            </a:r>
            <a:r>
              <a:rPr lang="en-US" sz="1400" dirty="0"/>
              <a:t>(e.g., Ferrari et al., 1995)</a:t>
            </a:r>
            <a:r>
              <a:rPr lang="en-US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(Irrational) fears and self-criticism lead to task avoidance</a:t>
            </a:r>
          </a:p>
        </p:txBody>
      </p:sp>
      <p:pic>
        <p:nvPicPr>
          <p:cNvPr id="31" name="Graphic 30" descr="Worried face with no fill">
            <a:extLst>
              <a:ext uri="{FF2B5EF4-FFF2-40B4-BE49-F238E27FC236}">
                <a16:creationId xmlns:a16="http://schemas.microsoft.com/office/drawing/2014/main" id="{9C931F39-529C-4BCA-AF84-C57E6A35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 contrast="-1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112" y="4403139"/>
            <a:ext cx="1140781" cy="1140781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4FD8B83-343B-40D6-BF7B-B35A3A36F9B6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100000" contrast="-8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3082" y="4616387"/>
            <a:ext cx="1022977" cy="1022977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D3579F4C-F3FF-4E6B-9DE6-E34D7D5B769B}"/>
              </a:ext>
            </a:extLst>
          </p:cNvPr>
          <p:cNvSpPr/>
          <p:nvPr/>
        </p:nvSpPr>
        <p:spPr>
          <a:xfrm>
            <a:off x="2320324" y="4953740"/>
            <a:ext cx="832449" cy="13777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7" name="Graphic 36" descr="Close">
            <a:extLst>
              <a:ext uri="{FF2B5EF4-FFF2-40B4-BE49-F238E27FC236}">
                <a16:creationId xmlns:a16="http://schemas.microsoft.com/office/drawing/2014/main" id="{FD47E276-0FE7-43F4-8A25-F9FD7996B70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95250" y="2517306"/>
            <a:ext cx="539220" cy="474444"/>
          </a:xfrm>
          <a:prstGeom prst="rect">
            <a:avLst/>
          </a:prstGeom>
        </p:spPr>
      </p:pic>
      <p:pic>
        <p:nvPicPr>
          <p:cNvPr id="38" name="Graphic 37" descr="Close">
            <a:extLst>
              <a:ext uri="{FF2B5EF4-FFF2-40B4-BE49-F238E27FC236}">
                <a16:creationId xmlns:a16="http://schemas.microsoft.com/office/drawing/2014/main" id="{27DF3DC3-AC39-435B-A7F4-0D18E371B759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40165" y="4791514"/>
            <a:ext cx="539220" cy="47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07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06279"/>
            <a:ext cx="78867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nl-NL" sz="2000" dirty="0"/>
          </a:p>
          <a:p>
            <a:pPr marL="457200" lvl="1" indent="0" algn="ctr">
              <a:buNone/>
            </a:pPr>
            <a:r>
              <a:rPr lang="en-US" i="1" dirty="0"/>
              <a:t>H2: Career-related worry leads to a decrease in career planning during the pre-graduation phase</a:t>
            </a:r>
          </a:p>
          <a:p>
            <a:pPr lvl="1"/>
            <a:endParaRPr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00EB3C-EC4F-1049-A82F-84B969395139}"/>
              </a:ext>
            </a:extLst>
          </p:cNvPr>
          <p:cNvSpPr/>
          <p:nvPr/>
        </p:nvSpPr>
        <p:spPr>
          <a:xfrm>
            <a:off x="1263721" y="3828071"/>
            <a:ext cx="2517169" cy="108906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Career-related worry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A1E376-1C50-7E42-AA66-9774D5E2A33F}"/>
              </a:ext>
            </a:extLst>
          </p:cNvPr>
          <p:cNvSpPr/>
          <p:nvPr/>
        </p:nvSpPr>
        <p:spPr>
          <a:xfrm>
            <a:off x="5505235" y="3828071"/>
            <a:ext cx="2517169" cy="1089061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Career planning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2BDA07-41AF-8240-90DD-67AAF6E2C606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780890" y="4372602"/>
            <a:ext cx="172434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2839C7A-4F99-8F48-9620-EFAFF33AB1BC}"/>
              </a:ext>
            </a:extLst>
          </p:cNvPr>
          <p:cNvSpPr/>
          <p:nvPr/>
        </p:nvSpPr>
        <p:spPr>
          <a:xfrm>
            <a:off x="4415961" y="4140576"/>
            <a:ext cx="486311" cy="46405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EC719A4-7D5C-44A3-9572-DB7C0A83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34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76D55-725D-48AE-B558-1260DEA4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C5EF2332-01BF-834F-8236-50238282D533}" type="slidenum">
              <a:rPr lang="en-US" smtClean="0"/>
              <a:t>8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A9F3E0A-0413-4BE3-81EC-263990BA718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 contrast="-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6988" y="1305979"/>
            <a:ext cx="1830650" cy="18306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848F532-C014-4EFF-B7D1-08204242A8E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 contrast="-8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4173" y="1436555"/>
            <a:ext cx="1231504" cy="123150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5E9AFFF-1D05-4ECA-BDEE-5CD25C1400BA}"/>
              </a:ext>
            </a:extLst>
          </p:cNvPr>
          <p:cNvSpPr/>
          <p:nvPr/>
        </p:nvSpPr>
        <p:spPr>
          <a:xfrm>
            <a:off x="4013733" y="1972569"/>
            <a:ext cx="832449" cy="15947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C6B259-D931-40D9-B8A9-6571F37FB39B}"/>
              </a:ext>
            </a:extLst>
          </p:cNvPr>
          <p:cNvSpPr/>
          <p:nvPr/>
        </p:nvSpPr>
        <p:spPr>
          <a:xfrm>
            <a:off x="1339502" y="3859537"/>
            <a:ext cx="7013359" cy="1908215"/>
          </a:xfrm>
          <a:prstGeom prst="rect">
            <a:avLst/>
          </a:prstGeom>
          <a:ln w="22225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200" i="1" dirty="0"/>
              <a:t>Career construction theory </a:t>
            </a:r>
          </a:p>
          <a:p>
            <a:pPr lvl="1"/>
            <a:r>
              <a:rPr lang="en-US" sz="1600" dirty="0"/>
              <a:t>(Savickas, 2005)</a:t>
            </a:r>
            <a:endParaRPr lang="en-US" sz="1600" i="1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Career-preparatory actions (adapting) as a source of a sense of mastery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Gaining self-efficacy by engaging in career-preparatory behavior </a:t>
            </a:r>
            <a:r>
              <a:rPr lang="en-US" sz="1600" dirty="0"/>
              <a:t>(</a:t>
            </a:r>
            <a:r>
              <a:rPr lang="en-US" sz="1600" dirty="0" err="1"/>
              <a:t>DelCorso</a:t>
            </a:r>
            <a:r>
              <a:rPr lang="en-US" sz="1600" dirty="0"/>
              <a:t>, 2011)</a:t>
            </a:r>
          </a:p>
        </p:txBody>
      </p:sp>
    </p:spTree>
    <p:extLst>
      <p:ext uri="{BB962C8B-B14F-4D97-AF65-F5344CB8AC3E}">
        <p14:creationId xmlns:p14="http://schemas.microsoft.com/office/powerpoint/2010/main" val="762600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76D55-725D-48AE-B558-1260DEA4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C5EF2332-01BF-834F-8236-50238282D533}" type="slidenum">
              <a:rPr lang="en-US" smtClean="0"/>
              <a:t>9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A9F3E0A-0413-4BE3-81EC-263990BA718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 contrast="-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8300" y="1216721"/>
            <a:ext cx="1830650" cy="18306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848F532-C014-4EFF-B7D1-08204242A8E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 contrast="-8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5050" y="1600472"/>
            <a:ext cx="1231504" cy="123150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5E9AFFF-1D05-4ECA-BDEE-5CD25C1400BA}"/>
              </a:ext>
            </a:extLst>
          </p:cNvPr>
          <p:cNvSpPr/>
          <p:nvPr/>
        </p:nvSpPr>
        <p:spPr>
          <a:xfrm>
            <a:off x="4013733" y="1972569"/>
            <a:ext cx="832449" cy="15947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C6B259-D931-40D9-B8A9-6571F37FB39B}"/>
              </a:ext>
            </a:extLst>
          </p:cNvPr>
          <p:cNvSpPr/>
          <p:nvPr/>
        </p:nvSpPr>
        <p:spPr>
          <a:xfrm>
            <a:off x="1339502" y="3859537"/>
            <a:ext cx="7013359" cy="1292662"/>
          </a:xfrm>
          <a:prstGeom prst="rect">
            <a:avLst/>
          </a:prstGeom>
          <a:ln w="22225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sz="2200" i="1" dirty="0"/>
              <a:t>Social cognitive career theory </a:t>
            </a:r>
          </a:p>
          <a:p>
            <a:pPr lvl="1"/>
            <a:r>
              <a:rPr lang="en-US" sz="1600" dirty="0"/>
              <a:t>(e.g., Lent, Brown, and Hackett 1994):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Self-efficacy as a predictor of a person’s engagement in career-preparatory behaviors </a:t>
            </a:r>
            <a:r>
              <a:rPr lang="en-US" sz="1600" dirty="0"/>
              <a:t>(e.g., Chung 2002)</a:t>
            </a:r>
          </a:p>
        </p:txBody>
      </p:sp>
    </p:spTree>
    <p:extLst>
      <p:ext uri="{BB962C8B-B14F-4D97-AF65-F5344CB8AC3E}">
        <p14:creationId xmlns:p14="http://schemas.microsoft.com/office/powerpoint/2010/main" val="2068291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1553</TotalTime>
  <Words>2208</Words>
  <Application>Microsoft Office PowerPoint</Application>
  <PresentationFormat>On-screen Show (4:3)</PresentationFormat>
  <Paragraphs>278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Berlin Sans FB</vt:lpstr>
      <vt:lpstr>Calibri</vt:lpstr>
      <vt:lpstr>Calibri Light</vt:lpstr>
      <vt:lpstr>Wingdings</vt:lpstr>
      <vt:lpstr>Office Theme</vt:lpstr>
      <vt:lpstr>Transition from University to Work: Dynamic Relationships between Career Planning, Self-efficacy, and Worry</vt:lpstr>
      <vt:lpstr>Theoretical 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</vt:lpstr>
      <vt:lpstr>Latent Change Score Modelling (McArdle &amp; Hamagami, 2001; McArdle, 2009)</vt:lpstr>
      <vt:lpstr>PowerPoint Presentation</vt:lpstr>
      <vt:lpstr>Results</vt:lpstr>
      <vt:lpstr>PowerPoint Presentation</vt:lpstr>
      <vt:lpstr>Univariate Latent Change Score Model</vt:lpstr>
      <vt:lpstr>Bivariate Latent Change Score Model</vt:lpstr>
      <vt:lpstr>Bivariate Latent Change Score Model Career Planning - Worry</vt:lpstr>
      <vt:lpstr>PowerPoint Presentation</vt:lpstr>
      <vt:lpstr>Bivariate Latent Change Score Model Career Planning – Self-efficacy</vt:lpstr>
      <vt:lpstr>PowerPoint Presentation</vt:lpstr>
      <vt:lpstr>Bivariate Latent Change Score Model Self-efficacy - Worry</vt:lpstr>
      <vt:lpstr>PowerPoint Presentation</vt:lpstr>
      <vt:lpstr>PowerPoint Presentation</vt:lpstr>
      <vt:lpstr>Additional analyses</vt:lpstr>
      <vt:lpstr>Take home</vt:lpstr>
      <vt:lpstr>Take home message</vt:lpstr>
      <vt:lpstr>References</vt:lpstr>
      <vt:lpstr>R Code and Presentation</vt:lpstr>
      <vt:lpstr>Appendix</vt:lpstr>
      <vt:lpstr>PowerPoint Presentation</vt:lpstr>
      <vt:lpstr>Correlations</vt:lpstr>
      <vt:lpstr>Confirmatory Factor Analyses</vt:lpstr>
      <vt:lpstr>Confirmatory Factor Analyses</vt:lpstr>
      <vt:lpstr>Measurement Invariance</vt:lpstr>
      <vt:lpstr>Univariate Latent Change Score Model Career Planning</vt:lpstr>
      <vt:lpstr>Univariate Latent Change Score Model Career Planning</vt:lpstr>
      <vt:lpstr>Univariate Latent Change Score Model Self-efficacy</vt:lpstr>
      <vt:lpstr>Univariate Latent Change Score Model Career-related Worry</vt:lpstr>
      <vt:lpstr>Bivariate Latent Change Score Model Career Planning - Worry</vt:lpstr>
      <vt:lpstr>Bivariate Latent Change Score Model Career Planning - Worry</vt:lpstr>
      <vt:lpstr>Bivariate Latent Change Score Model Career Planning - Worry</vt:lpstr>
      <vt:lpstr>Bivariate Latent Change Score Model Career Planning – Self-efficacy</vt:lpstr>
      <vt:lpstr>Bivariate Latent Change Score Model Career Planning – Self-efficacy</vt:lpstr>
      <vt:lpstr>Bivariate Latent Change Score Model Self-efficacy – Worry </vt:lpstr>
      <vt:lpstr>Bivariate Latent Change Score Model Self-efficacy - Worry</vt:lpstr>
      <vt:lpstr>Multigroup Bivariate Latent Change Score Model Career-planning – Worry </vt:lpstr>
      <vt:lpstr>The effect of career planning on worry mediated by self-efficacy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UK_study_report_ppt</dc:title>
  <dc:creator>Anne</dc:creator>
  <cp:keywords/>
  <cp:lastModifiedBy>Anonymous</cp:lastModifiedBy>
  <cp:revision>86</cp:revision>
  <dcterms:created xsi:type="dcterms:W3CDTF">2020-02-29T19:02:11Z</dcterms:created>
  <dcterms:modified xsi:type="dcterms:W3CDTF">2020-03-05T15:49:21Z</dcterms:modified>
</cp:coreProperties>
</file>